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6" r:id="rId3"/>
    <p:sldId id="258" r:id="rId4"/>
    <p:sldId id="259" r:id="rId5"/>
    <p:sldId id="260" r:id="rId6"/>
    <p:sldId id="261" r:id="rId7"/>
    <p:sldId id="263" r:id="rId8"/>
    <p:sldId id="267"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24" d="100"/>
          <a:sy n="124" d="100"/>
        </p:scale>
        <p:origin x="6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462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3/2/2021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29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3/2/2021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6433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711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02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77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40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420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3B137D6-EBC7-A748-8327-F82A82D9A994}"/>
              </a:ext>
            </a:extLst>
          </p:cNvPr>
          <p:cNvSpPr/>
          <p:nvPr userDrawn="1"/>
        </p:nvSpPr>
        <p:spPr>
          <a:xfrm>
            <a:off x="5695122" y="6211957"/>
            <a:ext cx="3448878" cy="64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4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6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564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8" name="Google Shape;90;p13">
            <a:extLst>
              <a:ext uri="{FF2B5EF4-FFF2-40B4-BE49-F238E27FC236}">
                <a16:creationId xmlns="" xmlns:a16="http://schemas.microsoft.com/office/drawing/2014/main" id="{2469C69E-85AC-D546-A638-974074BA8ECE}"/>
              </a:ext>
            </a:extLst>
          </p:cNvPr>
          <p:cNvPicPr preferRelativeResize="0"/>
          <p:nvPr userDrawn="1"/>
        </p:nvPicPr>
        <p:blipFill rotWithShape="1">
          <a:blip r:embed="rId13">
            <a:alphaModFix/>
          </a:blip>
          <a:srcRect/>
          <a:stretch/>
        </p:blipFill>
        <p:spPr>
          <a:xfrm>
            <a:off x="6457950" y="6340476"/>
            <a:ext cx="2167759" cy="381000"/>
          </a:xfrm>
          <a:prstGeom prst="rect">
            <a:avLst/>
          </a:prstGeom>
          <a:noFill/>
          <a:ln>
            <a:noFill/>
          </a:ln>
        </p:spPr>
      </p:pic>
    </p:spTree>
    <p:extLst>
      <p:ext uri="{BB962C8B-B14F-4D97-AF65-F5344CB8AC3E}">
        <p14:creationId xmlns:p14="http://schemas.microsoft.com/office/powerpoint/2010/main" val="1950996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asyousow.org/ceo-pay-report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6.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bit.ly/AYSworld"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it.ly/AYSworld"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hyperlink" Target="https://www.asyousow.org/legal-disclaimer"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sspear@asyousow.org" TargetMode="External"/><Relationship Id="rId1" Type="http://schemas.openxmlformats.org/officeDocument/2006/relationships/slideLayout" Target="../slideLayouts/slideLayout6.xml"/><Relationship Id="rId4" Type="http://schemas.openxmlformats.org/officeDocument/2006/relationships/hyperlink" Target="https://www.asyousow.org/ceo-pay-re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90;p13">
            <a:extLst>
              <a:ext uri="{FF2B5EF4-FFF2-40B4-BE49-F238E27FC236}">
                <a16:creationId xmlns="" xmlns:a16="http://schemas.microsoft.com/office/drawing/2014/main" id="{1446094C-B770-B345-A02E-7068FB1CBBB9}"/>
              </a:ext>
            </a:extLst>
          </p:cNvPr>
          <p:cNvPicPr preferRelativeResize="0"/>
          <p:nvPr/>
        </p:nvPicPr>
        <p:blipFill rotWithShape="1">
          <a:blip r:embed="rId2">
            <a:alphaModFix/>
          </a:blip>
          <a:srcRect/>
          <a:stretch/>
        </p:blipFill>
        <p:spPr>
          <a:xfrm>
            <a:off x="6324600" y="869802"/>
            <a:ext cx="2167759" cy="381000"/>
          </a:xfrm>
          <a:prstGeom prst="rect">
            <a:avLst/>
          </a:prstGeom>
          <a:noFill/>
          <a:ln>
            <a:noFill/>
          </a:ln>
        </p:spPr>
      </p:pic>
      <p:sp>
        <p:nvSpPr>
          <p:cNvPr id="9" name="Google Shape;91;p13">
            <a:extLst>
              <a:ext uri="{FF2B5EF4-FFF2-40B4-BE49-F238E27FC236}">
                <a16:creationId xmlns="" xmlns:a16="http://schemas.microsoft.com/office/drawing/2014/main" id="{15A549AF-E0CE-944E-BDE7-195648C61FAF}"/>
              </a:ext>
            </a:extLst>
          </p:cNvPr>
          <p:cNvSpPr/>
          <p:nvPr/>
        </p:nvSpPr>
        <p:spPr>
          <a:xfrm>
            <a:off x="5049714" y="1524824"/>
            <a:ext cx="3713286" cy="1599376"/>
          </a:xfrm>
          <a:prstGeom prst="roundRect">
            <a:avLst>
              <a:gd name="adj" fmla="val 16667"/>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0" name="Google Shape;92;p13">
            <a:extLst>
              <a:ext uri="{FF2B5EF4-FFF2-40B4-BE49-F238E27FC236}">
                <a16:creationId xmlns="" xmlns:a16="http://schemas.microsoft.com/office/drawing/2014/main" id="{94A09D84-6408-2F4F-AFE3-39BF27A3E42D}"/>
              </a:ext>
            </a:extLst>
          </p:cNvPr>
          <p:cNvSpPr txBox="1"/>
          <p:nvPr/>
        </p:nvSpPr>
        <p:spPr>
          <a:xfrm>
            <a:off x="5049715" y="1532586"/>
            <a:ext cx="3541434" cy="1078218"/>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None/>
            </a:pPr>
            <a:r>
              <a:rPr lang="en-US" sz="4000" b="1" dirty="0">
                <a:solidFill>
                  <a:srgbClr val="FFFFFF"/>
                </a:solidFill>
                <a:latin typeface="Calibri"/>
                <a:ea typeface="Calibri"/>
                <a:cs typeface="Calibri"/>
                <a:sym typeface="Calibri"/>
              </a:rPr>
              <a:t>The 100 Most Overpaid CEOs</a:t>
            </a:r>
            <a:endParaRPr sz="1200" b="1" dirty="0">
              <a:solidFill>
                <a:schemeClr val="dk1"/>
              </a:solidFill>
              <a:latin typeface="Calibri"/>
              <a:ea typeface="Calibri"/>
              <a:cs typeface="Calibri"/>
              <a:sym typeface="Calibri"/>
            </a:endParaRPr>
          </a:p>
        </p:txBody>
      </p:sp>
      <p:sp>
        <p:nvSpPr>
          <p:cNvPr id="11" name="Google Shape;93;p13">
            <a:extLst>
              <a:ext uri="{FF2B5EF4-FFF2-40B4-BE49-F238E27FC236}">
                <a16:creationId xmlns="" xmlns:a16="http://schemas.microsoft.com/office/drawing/2014/main" id="{9708BBAE-4E90-9F43-B241-188BFD56EF6B}"/>
              </a:ext>
            </a:extLst>
          </p:cNvPr>
          <p:cNvSpPr txBox="1"/>
          <p:nvPr/>
        </p:nvSpPr>
        <p:spPr>
          <a:xfrm>
            <a:off x="5243177" y="3398222"/>
            <a:ext cx="3347972" cy="879577"/>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None/>
            </a:pPr>
            <a:r>
              <a:rPr lang="en-US" sz="1600" b="1">
                <a:solidFill>
                  <a:schemeClr val="dk1"/>
                </a:solidFill>
                <a:latin typeface="Calibri"/>
                <a:ea typeface="Calibri"/>
                <a:cs typeface="Calibri"/>
                <a:sym typeface="Calibri"/>
              </a:rPr>
              <a:t>Report author</a:t>
            </a:r>
            <a:endParaRPr sz="2400" b="1">
              <a:solidFill>
                <a:schemeClr val="dk1"/>
              </a:solidFill>
              <a:latin typeface="Calibri"/>
              <a:ea typeface="Calibri"/>
              <a:cs typeface="Calibri"/>
              <a:sym typeface="Calibri"/>
            </a:endParaRPr>
          </a:p>
          <a:p>
            <a:pPr marL="0" marR="0" lvl="0" indent="0" algn="r" rtl="0">
              <a:lnSpc>
                <a:spcPct val="115000"/>
              </a:lnSpc>
              <a:spcBef>
                <a:spcPts val="1000"/>
              </a:spcBef>
              <a:spcAft>
                <a:spcPts val="0"/>
              </a:spcAft>
              <a:buNone/>
            </a:pPr>
            <a:r>
              <a:rPr lang="en-US" sz="2400" b="1">
                <a:solidFill>
                  <a:schemeClr val="dk1"/>
                </a:solidFill>
                <a:latin typeface="Calibri"/>
                <a:ea typeface="Calibri"/>
                <a:cs typeface="Calibri"/>
                <a:sym typeface="Calibri"/>
              </a:rPr>
              <a:t>Rosanna Landis Weaver</a:t>
            </a:r>
            <a:endParaRPr sz="900">
              <a:solidFill>
                <a:schemeClr val="dk1"/>
              </a:solidFill>
              <a:latin typeface="Georgia"/>
              <a:ea typeface="Georgia"/>
              <a:cs typeface="Georgia"/>
              <a:sym typeface="Georgia"/>
            </a:endParaRPr>
          </a:p>
        </p:txBody>
      </p:sp>
      <p:pic>
        <p:nvPicPr>
          <p:cNvPr id="12" name="Google Shape;95;p13">
            <a:extLst>
              <a:ext uri="{FF2B5EF4-FFF2-40B4-BE49-F238E27FC236}">
                <a16:creationId xmlns="" xmlns:a16="http://schemas.microsoft.com/office/drawing/2014/main" id="{1D8EB5EB-3F3C-644D-811D-0D2E63964EBB}"/>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247306" y="783900"/>
            <a:ext cx="4324684" cy="5596651"/>
          </a:xfrm>
          <a:prstGeom prst="rect">
            <a:avLst/>
          </a:prstGeom>
          <a:noFill/>
          <a:ln>
            <a:noFill/>
          </a:ln>
        </p:spPr>
      </p:pic>
      <p:sp>
        <p:nvSpPr>
          <p:cNvPr id="13" name="TextBox 12">
            <a:extLst>
              <a:ext uri="{FF2B5EF4-FFF2-40B4-BE49-F238E27FC236}">
                <a16:creationId xmlns="" xmlns:a16="http://schemas.microsoft.com/office/drawing/2014/main" id="{DA76D232-5B15-F64F-A4F9-508B466214D7}"/>
              </a:ext>
            </a:extLst>
          </p:cNvPr>
          <p:cNvSpPr txBox="1"/>
          <p:nvPr/>
        </p:nvSpPr>
        <p:spPr>
          <a:xfrm>
            <a:off x="4733365" y="5018722"/>
            <a:ext cx="4410635" cy="677108"/>
          </a:xfrm>
          <a:prstGeom prst="rect">
            <a:avLst/>
          </a:prstGeom>
          <a:noFill/>
        </p:spPr>
        <p:txBody>
          <a:bodyPr wrap="square" rtlCol="0">
            <a:spAutoFit/>
          </a:bodyPr>
          <a:lstStyle/>
          <a:p>
            <a:r>
              <a:rPr lang="en-US" sz="2000" b="1" dirty="0"/>
              <a:t>Download the report </a:t>
            </a:r>
            <a:r>
              <a:rPr lang="en-US" sz="2000" b="1" dirty="0" smtClean="0"/>
              <a:t>at: </a:t>
            </a:r>
          </a:p>
          <a:p>
            <a:r>
              <a:rPr lang="en-US" b="1" dirty="0">
                <a:hlinkClick r:id="rId4"/>
              </a:rPr>
              <a:t>https://www.asyousow.org/ceo-pay-reports</a:t>
            </a:r>
            <a:endParaRPr lang="en-US" b="1" dirty="0"/>
          </a:p>
        </p:txBody>
      </p:sp>
    </p:spTree>
    <p:extLst>
      <p:ext uri="{BB962C8B-B14F-4D97-AF65-F5344CB8AC3E}">
        <p14:creationId xmlns:p14="http://schemas.microsoft.com/office/powerpoint/2010/main" val="330535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6267120-5B7D-2747-A6E8-156986562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38" y="1369885"/>
            <a:ext cx="7836523" cy="4119108"/>
          </a:xfrm>
          <a:prstGeom prst="rect">
            <a:avLst/>
          </a:prstGeom>
        </p:spPr>
      </p:pic>
    </p:spTree>
    <p:extLst>
      <p:ext uri="{BB962C8B-B14F-4D97-AF65-F5344CB8AC3E}">
        <p14:creationId xmlns:p14="http://schemas.microsoft.com/office/powerpoint/2010/main" val="413222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BE47FC4-72BD-1F47-B232-4DBB10296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928" y="1172444"/>
            <a:ext cx="6768143" cy="4513111"/>
          </a:xfrm>
          <a:prstGeom prst="rect">
            <a:avLst/>
          </a:prstGeom>
        </p:spPr>
      </p:pic>
    </p:spTree>
    <p:extLst>
      <p:ext uri="{BB962C8B-B14F-4D97-AF65-F5344CB8AC3E}">
        <p14:creationId xmlns:p14="http://schemas.microsoft.com/office/powerpoint/2010/main" val="91616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4CA00-B4E0-7C4F-B6CD-E09FB68041CA}"/>
              </a:ext>
            </a:extLst>
          </p:cNvPr>
          <p:cNvSpPr>
            <a:spLocks noGrp="1"/>
          </p:cNvSpPr>
          <p:nvPr>
            <p:ph type="title"/>
          </p:nvPr>
        </p:nvSpPr>
        <p:spPr/>
        <p:txBody>
          <a:bodyPr/>
          <a:lstStyle/>
          <a:p>
            <a:pPr algn="ctr"/>
            <a:r>
              <a:rPr lang="en-US" b="1" dirty="0">
                <a:solidFill>
                  <a:schemeClr val="accent1">
                    <a:lumMod val="75000"/>
                  </a:schemeClr>
                </a:solidFill>
              </a:rPr>
              <a:t>R. Paul Herman</a:t>
            </a:r>
          </a:p>
        </p:txBody>
      </p:sp>
      <p:sp>
        <p:nvSpPr>
          <p:cNvPr id="3" name="Google Shape;136;p18">
            <a:extLst>
              <a:ext uri="{FF2B5EF4-FFF2-40B4-BE49-F238E27FC236}">
                <a16:creationId xmlns=""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CEO, HIP Investor</a:t>
            </a:r>
          </a:p>
          <a:p>
            <a:pPr lvl="0" algn="ctr">
              <a:buClr>
                <a:schemeClr val="dk1"/>
              </a:buClr>
            </a:pPr>
            <a:r>
              <a:rPr lang="en-US" sz="1600" b="1" dirty="0">
                <a:solidFill>
                  <a:schemeClr val="dk1"/>
                </a:solidFill>
                <a:latin typeface="Calibri"/>
                <a:ea typeface="Calibri"/>
                <a:cs typeface="Calibri"/>
                <a:sym typeface="Calibri"/>
              </a:rPr>
              <a:t>Ratings + </a:t>
            </a:r>
            <a:r>
              <a:rPr lang="en-US" sz="1600" b="1" dirty="0" smtClean="0">
                <a:solidFill>
                  <a:schemeClr val="dk1"/>
                </a:solidFill>
                <a:ea typeface="Calibri"/>
                <a:cs typeface="Calibri"/>
                <a:sym typeface="Calibri"/>
              </a:rPr>
              <a:t>Portfolios,</a:t>
            </a:r>
          </a:p>
          <a:p>
            <a:pPr lvl="0" algn="ctr">
              <a:buClr>
                <a:schemeClr val="dk1"/>
              </a:buClr>
            </a:pPr>
            <a:r>
              <a:rPr lang="en-US" sz="1600" b="1" dirty="0" smtClean="0">
                <a:solidFill>
                  <a:schemeClr val="dk1"/>
                </a:solidFill>
                <a:ea typeface="Calibri"/>
                <a:cs typeface="Calibri"/>
                <a:sym typeface="Calibri"/>
              </a:rPr>
              <a:t>Co-editor</a:t>
            </a:r>
            <a:r>
              <a:rPr lang="en-US" sz="1600" b="1" dirty="0">
                <a:solidFill>
                  <a:schemeClr val="dk1"/>
                </a:solidFill>
                <a:ea typeface="Calibri"/>
                <a:cs typeface="Calibri"/>
                <a:sym typeface="Calibri"/>
              </a:rPr>
              <a:t>, co-author:</a:t>
            </a:r>
          </a:p>
          <a:p>
            <a:pPr lvl="0" algn="ctr">
              <a:buClr>
                <a:schemeClr val="dk1"/>
              </a:buClr>
            </a:pPr>
            <a:r>
              <a:rPr lang="en-US" sz="1600" b="1" dirty="0">
                <a:solidFill>
                  <a:schemeClr val="dk1"/>
                </a:solidFill>
                <a:ea typeface="Calibri"/>
                <a:cs typeface="Calibri"/>
                <a:sym typeface="Calibri"/>
              </a:rPr>
              <a:t>Global Handbook </a:t>
            </a:r>
            <a:br>
              <a:rPr lang="en-US" sz="1600" b="1" dirty="0">
                <a:solidFill>
                  <a:schemeClr val="dk1"/>
                </a:solidFill>
                <a:ea typeface="Calibri"/>
                <a:cs typeface="Calibri"/>
                <a:sym typeface="Calibri"/>
              </a:rPr>
            </a:br>
            <a:r>
              <a:rPr lang="en-US" sz="1600" b="1" dirty="0">
                <a:solidFill>
                  <a:schemeClr val="dk1"/>
                </a:solidFill>
                <a:ea typeface="Calibri"/>
                <a:cs typeface="Calibri"/>
                <a:sym typeface="Calibri"/>
              </a:rPr>
              <a:t>of Impact Investing</a:t>
            </a:r>
          </a:p>
          <a:p>
            <a:pPr lvl="0" algn="ctr">
              <a:buClr>
                <a:schemeClr val="dk1"/>
              </a:buClr>
            </a:pPr>
            <a:endParaRPr lang="en-US" sz="16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 xmlns:a16="http://schemas.microsoft.com/office/drawing/2014/main" id="{4CFA7890-D1DC-C94A-8F7F-A524F057E13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19716" y="1684500"/>
            <a:ext cx="3585669" cy="4640278"/>
          </a:xfrm>
          <a:prstGeom prst="rect">
            <a:avLst/>
          </a:prstGeom>
          <a:noFill/>
          <a:ln>
            <a:noFill/>
          </a:ln>
        </p:spPr>
      </p:pic>
      <p:pic>
        <p:nvPicPr>
          <p:cNvPr id="8" name="Google Shape;114;p15">
            <a:extLst>
              <a:ext uri="{FF2B5EF4-FFF2-40B4-BE49-F238E27FC236}">
                <a16:creationId xmlns="" xmlns:a16="http://schemas.microsoft.com/office/drawing/2014/main" id="{8D4B2035-D1FC-2745-ABEA-EA024E6C05C0}"/>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40000"/>
                    </a14:imgEffect>
                  </a14:imgLayer>
                </a14:imgProps>
              </a:ext>
            </a:extLst>
          </a:blip>
          <a:srcRect/>
          <a:stretch/>
        </p:blipFill>
        <p:spPr>
          <a:xfrm>
            <a:off x="5762001" y="2315955"/>
            <a:ext cx="1478896" cy="1588067"/>
          </a:xfrm>
          <a:prstGeom prst="rect">
            <a:avLst/>
          </a:prstGeom>
          <a:noFill/>
          <a:ln>
            <a:noFill/>
          </a:ln>
        </p:spPr>
      </p:pic>
    </p:spTree>
    <p:extLst>
      <p:ext uri="{BB962C8B-B14F-4D97-AF65-F5344CB8AC3E}">
        <p14:creationId xmlns:p14="http://schemas.microsoft.com/office/powerpoint/2010/main" val="316795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3AEF9A-39BA-2D49-BEEE-6B0676E84FC8}"/>
              </a:ext>
            </a:extLst>
          </p:cNvPr>
          <p:cNvSpPr>
            <a:spLocks noGrp="1"/>
          </p:cNvSpPr>
          <p:nvPr>
            <p:ph type="title"/>
          </p:nvPr>
        </p:nvSpPr>
        <p:spPr>
          <a:xfrm>
            <a:off x="0" y="365126"/>
            <a:ext cx="9144000" cy="1325563"/>
          </a:xfrm>
        </p:spPr>
        <p:txBody>
          <a:bodyPr>
            <a:normAutofit/>
          </a:bodyPr>
          <a:lstStyle/>
          <a:p>
            <a:pPr algn="ctr"/>
            <a:r>
              <a:rPr lang="en-US" sz="3200" b="1" dirty="0">
                <a:solidFill>
                  <a:schemeClr val="accent1">
                    <a:lumMod val="75000"/>
                  </a:schemeClr>
                </a:solidFill>
              </a:rPr>
              <a:t>Top 20 Most Overpaid CEOs (HIP Regression Excess)</a:t>
            </a:r>
          </a:p>
        </p:txBody>
      </p:sp>
      <p:pic>
        <p:nvPicPr>
          <p:cNvPr id="3" name="Picture 2">
            <a:extLst>
              <a:ext uri="{FF2B5EF4-FFF2-40B4-BE49-F238E27FC236}">
                <a16:creationId xmlns="" xmlns:a16="http://schemas.microsoft.com/office/drawing/2014/main" id="{BE25C5EB-007F-FF41-8FD6-DD0E2575FC7C}"/>
              </a:ext>
            </a:extLst>
          </p:cNvPr>
          <p:cNvPicPr>
            <a:picLocks noChangeAspect="1"/>
          </p:cNvPicPr>
          <p:nvPr/>
        </p:nvPicPr>
        <p:blipFill>
          <a:blip r:embed="rId2"/>
          <a:stretch>
            <a:fillRect/>
          </a:stretch>
        </p:blipFill>
        <p:spPr>
          <a:xfrm>
            <a:off x="125866" y="1379712"/>
            <a:ext cx="8866140" cy="4755673"/>
          </a:xfrm>
          <a:prstGeom prst="rect">
            <a:avLst/>
          </a:prstGeom>
        </p:spPr>
      </p:pic>
      <p:sp>
        <p:nvSpPr>
          <p:cNvPr id="4" name="Google Shape;204;p27">
            <a:extLst>
              <a:ext uri="{FF2B5EF4-FFF2-40B4-BE49-F238E27FC236}">
                <a16:creationId xmlns="" xmlns:a16="http://schemas.microsoft.com/office/drawing/2014/main" id="{03B4074C-F0BE-144F-BAD4-B28B4545198C}"/>
              </a:ext>
            </a:extLst>
          </p:cNvPr>
          <p:cNvSpPr txBox="1"/>
          <p:nvPr/>
        </p:nvSpPr>
        <p:spPr>
          <a:xfrm>
            <a:off x="0" y="6534835"/>
            <a:ext cx="573149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Source: ISS; </a:t>
            </a:r>
            <a:r>
              <a:rPr lang="en-US" sz="1000" dirty="0">
                <a:solidFill>
                  <a:schemeClr val="tx1">
                    <a:lumMod val="65000"/>
                    <a:lumOff val="35000"/>
                  </a:schemeClr>
                </a:solidFill>
                <a:latin typeface="Arial" panose="020B0604020202020204" pitchFamily="34" charset="0"/>
                <a:cs typeface="Arial" panose="020B0604020202020204" pitchFamily="34" charset="0"/>
              </a:rPr>
              <a:t>Refinitiv</a:t>
            </a: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As You Sow;  HIP Investor</a:t>
            </a:r>
            <a:endParaRPr sz="1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17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AB24BC-F5A4-7945-9E7C-E3F9023ACAAF}"/>
              </a:ext>
            </a:extLst>
          </p:cNvPr>
          <p:cNvSpPr>
            <a:spLocks noGrp="1"/>
          </p:cNvSpPr>
          <p:nvPr>
            <p:ph type="title"/>
          </p:nvPr>
        </p:nvSpPr>
        <p:spPr/>
        <p:txBody>
          <a:bodyPr>
            <a:normAutofit/>
          </a:bodyPr>
          <a:lstStyle/>
          <a:p>
            <a:pPr algn="ctr"/>
            <a:r>
              <a:rPr lang="en-US" sz="3200" b="1" dirty="0">
                <a:solidFill>
                  <a:schemeClr val="accent1">
                    <a:lumMod val="75000"/>
                  </a:schemeClr>
                </a:solidFill>
              </a:rPr>
              <a:t>How HIP Investor Analyzed CEO Pay </a:t>
            </a:r>
            <a:br>
              <a:rPr lang="en-US" sz="3200" b="1" dirty="0">
                <a:solidFill>
                  <a:schemeClr val="accent1">
                    <a:lumMod val="75000"/>
                  </a:schemeClr>
                </a:solidFill>
              </a:rPr>
            </a:br>
            <a:r>
              <a:rPr lang="en-US" sz="3200" b="1" dirty="0">
                <a:solidFill>
                  <a:schemeClr val="accent1">
                    <a:lumMod val="75000"/>
                  </a:schemeClr>
                </a:solidFill>
              </a:rPr>
              <a:t>and Linkages to Financial Performance</a:t>
            </a:r>
            <a:endParaRPr lang="en-US" sz="32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A4D19819-37FB-1848-A91F-DE381C2C5908}"/>
              </a:ext>
            </a:extLst>
          </p:cNvPr>
          <p:cNvSpPr>
            <a:spLocks noGrp="1"/>
          </p:cNvSpPr>
          <p:nvPr>
            <p:ph idx="1"/>
          </p:nvPr>
        </p:nvSpPr>
        <p:spPr/>
        <p:txBody>
          <a:bodyPr>
            <a:normAutofit fontScale="77500" lnSpcReduction="20000"/>
          </a:bodyPr>
          <a:lstStyle/>
          <a:p>
            <a:pPr marL="342900" lvl="0" indent="-342900">
              <a:lnSpc>
                <a:spcPct val="82000"/>
              </a:lnSpc>
              <a:spcBef>
                <a:spcPts val="0"/>
              </a:spcBef>
              <a:buClr>
                <a:srgbClr val="000000"/>
              </a:buClr>
              <a:buSzPts val="2200"/>
              <a:buFont typeface="Calibri"/>
              <a:buChar char="•"/>
            </a:pPr>
            <a:r>
              <a:rPr lang="en-US" sz="3200" b="1" dirty="0">
                <a:solidFill>
                  <a:srgbClr val="000000"/>
                </a:solidFill>
                <a:ea typeface="Calibri"/>
                <a:cs typeface="Calibri"/>
                <a:sym typeface="Calibri"/>
              </a:rPr>
              <a:t>Reliable sources:</a:t>
            </a:r>
            <a:endParaRPr lang="en-US" sz="3200" b="1" dirty="0">
              <a:ea typeface="Calibri"/>
              <a:cs typeface="Calibri"/>
              <a:sym typeface="Calibri"/>
            </a:endParaRPr>
          </a:p>
          <a:p>
            <a:pPr marL="742950" lvl="0" indent="-285750">
              <a:lnSpc>
                <a:spcPct val="82000"/>
              </a:lnSpc>
              <a:spcBef>
                <a:spcPts val="400"/>
              </a:spcBef>
              <a:buClr>
                <a:srgbClr val="000000"/>
              </a:buClr>
              <a:buSzPts val="1900"/>
              <a:buFont typeface="Calibri"/>
              <a:buChar char="–"/>
            </a:pPr>
            <a:r>
              <a:rPr lang="en-US" b="1" dirty="0">
                <a:solidFill>
                  <a:srgbClr val="00B0F0"/>
                </a:solidFill>
                <a:ea typeface="Calibri"/>
                <a:cs typeface="Calibri"/>
                <a:sym typeface="Calibri"/>
              </a:rPr>
              <a:t>ISS</a:t>
            </a:r>
            <a:r>
              <a:rPr lang="en-US" dirty="0">
                <a:solidFill>
                  <a:srgbClr val="000000"/>
                </a:solidFill>
                <a:ea typeface="Calibri"/>
                <a:cs typeface="Calibri"/>
                <a:sym typeface="Calibri"/>
              </a:rPr>
              <a:t> for Total Disclosed Compensation for S&amp;P500 executives</a:t>
            </a:r>
            <a:endParaRPr lang="en-US" dirty="0">
              <a:ea typeface="Calibri"/>
              <a:cs typeface="Calibri"/>
              <a:sym typeface="Calibri"/>
            </a:endParaRPr>
          </a:p>
          <a:p>
            <a:pPr marL="742950" lvl="0" indent="-285750">
              <a:lnSpc>
                <a:spcPct val="82000"/>
              </a:lnSpc>
              <a:spcBef>
                <a:spcPts val="400"/>
              </a:spcBef>
              <a:buClr>
                <a:srgbClr val="000000"/>
              </a:buClr>
              <a:buSzPts val="1900"/>
              <a:buFont typeface="Calibri"/>
              <a:buChar char="–"/>
            </a:pPr>
            <a:r>
              <a:rPr lang="en-US" b="1" dirty="0">
                <a:solidFill>
                  <a:srgbClr val="00B0F0"/>
                </a:solidFill>
                <a:ea typeface="Calibri"/>
                <a:cs typeface="Calibri"/>
                <a:sym typeface="Calibri"/>
              </a:rPr>
              <a:t>Refinitiv</a:t>
            </a:r>
            <a:r>
              <a:rPr lang="en-US" dirty="0">
                <a:solidFill>
                  <a:srgbClr val="000000"/>
                </a:solidFill>
                <a:ea typeface="Calibri"/>
                <a:cs typeface="Calibri"/>
                <a:sym typeface="Calibri"/>
              </a:rPr>
              <a:t> for financial returns, and some Executive Pay data</a:t>
            </a:r>
            <a:br>
              <a:rPr lang="en-US" dirty="0">
                <a:solidFill>
                  <a:srgbClr val="000000"/>
                </a:solidFill>
                <a:ea typeface="Calibri"/>
                <a:cs typeface="Calibri"/>
                <a:sym typeface="Calibri"/>
              </a:rPr>
            </a:br>
            <a:endParaRPr lang="en-US" dirty="0">
              <a:ea typeface="Calibri"/>
              <a:cs typeface="Calibri"/>
              <a:sym typeface="Calibri"/>
            </a:endParaRPr>
          </a:p>
          <a:p>
            <a:pPr marL="342900" lvl="0" indent="-342900">
              <a:lnSpc>
                <a:spcPct val="82000"/>
              </a:lnSpc>
              <a:spcBef>
                <a:spcPts val="500"/>
              </a:spcBef>
              <a:buClr>
                <a:srgbClr val="000000"/>
              </a:buClr>
              <a:buSzPts val="2200"/>
              <a:buFont typeface="Calibri"/>
              <a:buChar char="•"/>
            </a:pPr>
            <a:r>
              <a:rPr lang="en-US" sz="3200" b="1" dirty="0">
                <a:solidFill>
                  <a:srgbClr val="000000"/>
                </a:solidFill>
                <a:ea typeface="Calibri"/>
                <a:cs typeface="Calibri"/>
                <a:sym typeface="Calibri"/>
              </a:rPr>
              <a:t>Relationships tested:</a:t>
            </a:r>
            <a:endParaRPr lang="en-US" sz="3200" b="1" dirty="0">
              <a:ea typeface="Calibri"/>
              <a:cs typeface="Calibri"/>
              <a:sym typeface="Calibri"/>
            </a:endParaRPr>
          </a:p>
          <a:p>
            <a:pPr marL="742950" lvl="0" indent="-285750">
              <a:lnSpc>
                <a:spcPct val="82000"/>
              </a:lnSpc>
              <a:spcBef>
                <a:spcPts val="400"/>
              </a:spcBef>
              <a:buClr>
                <a:srgbClr val="000000"/>
              </a:buClr>
              <a:buSzPts val="1900"/>
              <a:buFont typeface="Calibri"/>
              <a:buChar char="–"/>
            </a:pPr>
            <a:r>
              <a:rPr lang="en-US" dirty="0">
                <a:solidFill>
                  <a:srgbClr val="000000"/>
                </a:solidFill>
                <a:ea typeface="Calibri"/>
                <a:cs typeface="Calibri"/>
                <a:sym typeface="Calibri"/>
              </a:rPr>
              <a:t>1, 3,</a:t>
            </a:r>
            <a:r>
              <a:rPr lang="en-US" dirty="0">
                <a:solidFill>
                  <a:srgbClr val="00B0F0"/>
                </a:solidFill>
                <a:ea typeface="Calibri"/>
                <a:cs typeface="Calibri"/>
                <a:sym typeface="Calibri"/>
              </a:rPr>
              <a:t> </a:t>
            </a:r>
            <a:r>
              <a:rPr lang="en-US" b="1" i="1" u="sng" dirty="0">
                <a:solidFill>
                  <a:srgbClr val="00B0F0"/>
                </a:solidFill>
                <a:ea typeface="Calibri"/>
                <a:cs typeface="Calibri"/>
                <a:sym typeface="Calibri"/>
              </a:rPr>
              <a:t>5</a:t>
            </a:r>
            <a:r>
              <a:rPr lang="en-US" dirty="0">
                <a:solidFill>
                  <a:srgbClr val="00B0F0"/>
                </a:solidFill>
                <a:ea typeface="Calibri"/>
                <a:cs typeface="Calibri"/>
                <a:sym typeface="Calibri"/>
              </a:rPr>
              <a:t> </a:t>
            </a:r>
            <a:r>
              <a:rPr lang="en-US" dirty="0">
                <a:solidFill>
                  <a:srgbClr val="000000"/>
                </a:solidFill>
                <a:ea typeface="Calibri"/>
                <a:cs typeface="Calibri"/>
                <a:sym typeface="Calibri"/>
              </a:rPr>
              <a:t> year performance </a:t>
            </a:r>
            <a:endParaRPr lang="en-US" dirty="0">
              <a:ea typeface="Calibri"/>
              <a:cs typeface="Calibri"/>
              <a:sym typeface="Calibri"/>
            </a:endParaRPr>
          </a:p>
          <a:p>
            <a:pPr marL="742950" lvl="0" indent="-285750">
              <a:lnSpc>
                <a:spcPct val="82000"/>
              </a:lnSpc>
              <a:spcBef>
                <a:spcPts val="400"/>
              </a:spcBef>
              <a:buClr>
                <a:srgbClr val="000000"/>
              </a:buClr>
              <a:buSzPts val="1900"/>
              <a:buFont typeface="Calibri"/>
              <a:buChar char="–"/>
            </a:pPr>
            <a:r>
              <a:rPr lang="en-US" b="1" i="1" u="sng" dirty="0">
                <a:solidFill>
                  <a:srgbClr val="00B0F0"/>
                </a:solidFill>
                <a:ea typeface="Calibri"/>
                <a:cs typeface="Calibri"/>
                <a:sym typeface="Calibri"/>
              </a:rPr>
              <a:t>Total Shareholder Return (TSR)</a:t>
            </a:r>
            <a:r>
              <a:rPr lang="en-US" dirty="0">
                <a:solidFill>
                  <a:srgbClr val="000000"/>
                </a:solidFill>
                <a:ea typeface="Calibri"/>
                <a:cs typeface="Calibri"/>
                <a:sym typeface="Calibri"/>
              </a:rPr>
              <a:t>,</a:t>
            </a:r>
            <a:r>
              <a:rPr lang="en-US" dirty="0">
                <a:ea typeface="Calibri"/>
                <a:cs typeface="Calibri"/>
                <a:sym typeface="Calibri"/>
              </a:rPr>
              <a:t> </a:t>
            </a:r>
            <a:br>
              <a:rPr lang="en-US" dirty="0">
                <a:ea typeface="Calibri"/>
                <a:cs typeface="Calibri"/>
                <a:sym typeface="Calibri"/>
              </a:rPr>
            </a:br>
            <a:r>
              <a:rPr lang="en-US" dirty="0">
                <a:solidFill>
                  <a:srgbClr val="000000"/>
                </a:solidFill>
                <a:ea typeface="Calibri"/>
                <a:cs typeface="Calibri"/>
                <a:sym typeface="Calibri"/>
              </a:rPr>
              <a:t>Return on Invested Capital (ROIC)</a:t>
            </a:r>
            <a:r>
              <a:rPr lang="en-US" dirty="0">
                <a:ea typeface="Calibri"/>
                <a:cs typeface="Calibri"/>
                <a:sym typeface="Calibri"/>
              </a:rPr>
              <a:t>, and</a:t>
            </a:r>
          </a:p>
          <a:p>
            <a:pPr marL="742950" lvl="0" indent="-285750">
              <a:lnSpc>
                <a:spcPct val="82000"/>
              </a:lnSpc>
              <a:spcBef>
                <a:spcPts val="400"/>
              </a:spcBef>
              <a:buClr>
                <a:srgbClr val="000000"/>
              </a:buClr>
              <a:buSzPts val="1900"/>
              <a:buFont typeface="Calibri"/>
              <a:buChar char="–"/>
            </a:pPr>
            <a:r>
              <a:rPr lang="en-US" b="1" i="1" u="sng" dirty="0">
                <a:solidFill>
                  <a:srgbClr val="00B0F0"/>
                </a:solidFill>
                <a:ea typeface="Calibri"/>
                <a:cs typeface="Calibri"/>
                <a:sym typeface="Calibri"/>
              </a:rPr>
              <a:t>CEO’s most-recent pay</a:t>
            </a:r>
            <a:r>
              <a:rPr lang="en-US" dirty="0">
                <a:solidFill>
                  <a:srgbClr val="000000"/>
                </a:solidFill>
                <a:ea typeface="Calibri"/>
                <a:cs typeface="Calibri"/>
                <a:sym typeface="Calibri"/>
              </a:rPr>
              <a:t>;</a:t>
            </a:r>
            <a:br>
              <a:rPr lang="en-US" dirty="0">
                <a:solidFill>
                  <a:srgbClr val="000000"/>
                </a:solidFill>
                <a:ea typeface="Calibri"/>
                <a:cs typeface="Calibri"/>
                <a:sym typeface="Calibri"/>
              </a:rPr>
            </a:br>
            <a:r>
              <a:rPr lang="en-US" dirty="0">
                <a:solidFill>
                  <a:srgbClr val="000000"/>
                </a:solidFill>
                <a:ea typeface="Calibri"/>
                <a:cs typeface="Calibri"/>
                <a:sym typeface="Calibri"/>
              </a:rPr>
              <a:t>(also tested for employee size, and “log” of employee size)</a:t>
            </a:r>
            <a:br>
              <a:rPr lang="en-US" dirty="0">
                <a:solidFill>
                  <a:srgbClr val="000000"/>
                </a:solidFill>
                <a:ea typeface="Calibri"/>
                <a:cs typeface="Calibri"/>
                <a:sym typeface="Calibri"/>
              </a:rPr>
            </a:br>
            <a:endParaRPr lang="en-US" dirty="0">
              <a:ea typeface="Calibri"/>
              <a:cs typeface="Calibri"/>
              <a:sym typeface="Calibri"/>
            </a:endParaRPr>
          </a:p>
          <a:p>
            <a:pPr marL="342900" lvl="0" indent="-342900">
              <a:lnSpc>
                <a:spcPct val="82000"/>
              </a:lnSpc>
              <a:spcBef>
                <a:spcPts val="500"/>
              </a:spcBef>
              <a:buClr>
                <a:srgbClr val="000000"/>
              </a:buClr>
              <a:buSzPts val="2200"/>
              <a:buFont typeface="Calibri"/>
              <a:buChar char="•"/>
            </a:pPr>
            <a:r>
              <a:rPr lang="en-US" sz="3200" b="1" dirty="0">
                <a:solidFill>
                  <a:srgbClr val="000000"/>
                </a:solidFill>
                <a:ea typeface="Calibri"/>
                <a:cs typeface="Calibri"/>
                <a:sym typeface="Calibri"/>
              </a:rPr>
              <a:t>Regressions output:</a:t>
            </a:r>
            <a:endParaRPr lang="en-US" sz="3200" b="1" dirty="0">
              <a:ea typeface="Calibri"/>
              <a:cs typeface="Calibri"/>
              <a:sym typeface="Calibri"/>
            </a:endParaRPr>
          </a:p>
          <a:p>
            <a:pPr marL="742950" lvl="0" indent="-285750">
              <a:lnSpc>
                <a:spcPct val="82000"/>
              </a:lnSpc>
              <a:spcBef>
                <a:spcPts val="400"/>
              </a:spcBef>
              <a:buClr>
                <a:srgbClr val="000000"/>
              </a:buClr>
              <a:buSzPts val="1900"/>
              <a:buFont typeface="Calibri"/>
              <a:buChar char="–"/>
            </a:pPr>
            <a:r>
              <a:rPr lang="en-US" dirty="0">
                <a:solidFill>
                  <a:srgbClr val="000000"/>
                </a:solidFill>
                <a:ea typeface="Calibri"/>
                <a:cs typeface="Calibri"/>
                <a:sym typeface="Calibri"/>
              </a:rPr>
              <a:t>Highest r-squared = only </a:t>
            </a:r>
            <a:r>
              <a:rPr lang="en-US" dirty="0">
                <a:solidFill>
                  <a:srgbClr val="FF0000"/>
                </a:solidFill>
                <a:ea typeface="Calibri"/>
                <a:cs typeface="Calibri"/>
                <a:sym typeface="Calibri"/>
              </a:rPr>
              <a:t>0.5% </a:t>
            </a:r>
            <a:r>
              <a:rPr lang="en-US" dirty="0">
                <a:solidFill>
                  <a:srgbClr val="000000"/>
                </a:solidFill>
                <a:ea typeface="Calibri"/>
                <a:cs typeface="Calibri"/>
                <a:sym typeface="Calibri"/>
              </a:rPr>
              <a:t>for </a:t>
            </a:r>
            <a:r>
              <a:rPr lang="en-US" b="1" dirty="0">
                <a:solidFill>
                  <a:srgbClr val="00B0F0"/>
                </a:solidFill>
                <a:ea typeface="Calibri"/>
                <a:cs typeface="Calibri"/>
                <a:sym typeface="Calibri"/>
              </a:rPr>
              <a:t>5-year TSR of CEO-most-recent-pay</a:t>
            </a:r>
          </a:p>
          <a:p>
            <a:pPr marL="742950" lvl="0" indent="-285750">
              <a:lnSpc>
                <a:spcPct val="82000"/>
              </a:lnSpc>
              <a:spcBef>
                <a:spcPts val="400"/>
              </a:spcBef>
              <a:buClr>
                <a:srgbClr val="000000"/>
              </a:buClr>
              <a:buSzPts val="1900"/>
              <a:buFont typeface="Calibri"/>
              <a:buChar char="–"/>
            </a:pPr>
            <a:r>
              <a:rPr lang="en-US" dirty="0">
                <a:solidFill>
                  <a:srgbClr val="000000"/>
                </a:solidFill>
                <a:ea typeface="Calibri"/>
                <a:cs typeface="Calibri"/>
                <a:sym typeface="Calibri"/>
              </a:rPr>
              <a:t>Typical correlation = all </a:t>
            </a:r>
            <a:r>
              <a:rPr lang="en-US" dirty="0">
                <a:solidFill>
                  <a:srgbClr val="FF0000"/>
                </a:solidFill>
                <a:ea typeface="Calibri"/>
                <a:cs typeface="Calibri"/>
                <a:sym typeface="Calibri"/>
              </a:rPr>
              <a:t>less than 7% </a:t>
            </a:r>
            <a:r>
              <a:rPr lang="en-US" dirty="0">
                <a:solidFill>
                  <a:srgbClr val="000000"/>
                </a:solidFill>
                <a:ea typeface="Calibri"/>
                <a:cs typeface="Calibri"/>
                <a:sym typeface="Calibri"/>
              </a:rPr>
              <a:t>for regressions by metric &amp; duration</a:t>
            </a:r>
            <a:endParaRPr lang="en-US" dirty="0">
              <a:ea typeface="Calibri"/>
              <a:cs typeface="Calibri"/>
              <a:sym typeface="Calibri"/>
            </a:endParaRPr>
          </a:p>
          <a:p>
            <a:endParaRPr lang="en-US" dirty="0"/>
          </a:p>
        </p:txBody>
      </p:sp>
      <p:sp>
        <p:nvSpPr>
          <p:cNvPr id="4" name="Google Shape;212;p28">
            <a:extLst>
              <a:ext uri="{FF2B5EF4-FFF2-40B4-BE49-F238E27FC236}">
                <a16:creationId xmlns="" xmlns:a16="http://schemas.microsoft.com/office/drawing/2014/main" id="{59535003-E1F2-C142-B435-3EDC119C8192}"/>
              </a:ext>
            </a:extLst>
          </p:cNvPr>
          <p:cNvSpPr txBox="1"/>
          <p:nvPr/>
        </p:nvSpPr>
        <p:spPr>
          <a:xfrm>
            <a:off x="0" y="6534835"/>
            <a:ext cx="207569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HIP Investor</a:t>
            </a:r>
            <a:endParaRPr sz="1000" dirty="0">
              <a:solidFill>
                <a:schemeClr val="tx1">
                  <a:lumMod val="65000"/>
                  <a:lumOff val="35000"/>
                </a:schemeClr>
              </a:solidFill>
            </a:endParaRPr>
          </a:p>
        </p:txBody>
      </p:sp>
    </p:spTree>
    <p:extLst>
      <p:ext uri="{BB962C8B-B14F-4D97-AF65-F5344CB8AC3E}">
        <p14:creationId xmlns:p14="http://schemas.microsoft.com/office/powerpoint/2010/main" val="398933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F852B0-A5C1-C54D-BC08-0D45673E1AFC}"/>
              </a:ext>
            </a:extLst>
          </p:cNvPr>
          <p:cNvSpPr>
            <a:spLocks noGrp="1"/>
          </p:cNvSpPr>
          <p:nvPr>
            <p:ph type="title"/>
          </p:nvPr>
        </p:nvSpPr>
        <p:spPr/>
        <p:txBody>
          <a:bodyPr>
            <a:normAutofit/>
          </a:bodyPr>
          <a:lstStyle/>
          <a:p>
            <a:pPr algn="ctr"/>
            <a:r>
              <a:rPr lang="en-US" sz="3200" b="1" dirty="0">
                <a:solidFill>
                  <a:schemeClr val="accent1">
                    <a:lumMod val="75000"/>
                  </a:schemeClr>
                </a:solidFill>
              </a:rPr>
              <a:t>Since Our 2015 Report, 9 Firms Have Made the  Most Overpaid CEOs List Every Year</a:t>
            </a:r>
            <a:endParaRPr lang="en-US" sz="3200" dirty="0">
              <a:solidFill>
                <a:schemeClr val="accent1">
                  <a:lumMod val="75000"/>
                </a:schemeClr>
              </a:solidFill>
            </a:endParaRPr>
          </a:p>
        </p:txBody>
      </p:sp>
      <p:graphicFrame>
        <p:nvGraphicFramePr>
          <p:cNvPr id="3" name="Table 2">
            <a:extLst>
              <a:ext uri="{FF2B5EF4-FFF2-40B4-BE49-F238E27FC236}">
                <a16:creationId xmlns="" xmlns:a16="http://schemas.microsoft.com/office/drawing/2014/main" id="{F6AE8355-503C-CC4C-93BE-10190DCFA834}"/>
              </a:ext>
            </a:extLst>
          </p:cNvPr>
          <p:cNvGraphicFramePr>
            <a:graphicFrameLocks noGrp="1"/>
          </p:cNvGraphicFramePr>
          <p:nvPr>
            <p:extLst>
              <p:ext uri="{D42A27DB-BD31-4B8C-83A1-F6EECF244321}">
                <p14:modId xmlns:p14="http://schemas.microsoft.com/office/powerpoint/2010/main" val="1591582673"/>
              </p:ext>
            </p:extLst>
          </p:nvPr>
        </p:nvGraphicFramePr>
        <p:xfrm>
          <a:off x="273281" y="1510646"/>
          <a:ext cx="8792465" cy="3836707"/>
        </p:xfrm>
        <a:graphic>
          <a:graphicData uri="http://schemas.openxmlformats.org/drawingml/2006/table">
            <a:tbl>
              <a:tblPr/>
              <a:tblGrid>
                <a:gridCol w="573867">
                  <a:extLst>
                    <a:ext uri="{9D8B030D-6E8A-4147-A177-3AD203B41FA5}">
                      <a16:colId xmlns="" xmlns:a16="http://schemas.microsoft.com/office/drawing/2014/main" val="1416926544"/>
                    </a:ext>
                  </a:extLst>
                </a:gridCol>
                <a:gridCol w="573867">
                  <a:extLst>
                    <a:ext uri="{9D8B030D-6E8A-4147-A177-3AD203B41FA5}">
                      <a16:colId xmlns="" xmlns:a16="http://schemas.microsoft.com/office/drawing/2014/main" val="3646726187"/>
                    </a:ext>
                  </a:extLst>
                </a:gridCol>
                <a:gridCol w="573867">
                  <a:extLst>
                    <a:ext uri="{9D8B030D-6E8A-4147-A177-3AD203B41FA5}">
                      <a16:colId xmlns="" xmlns:a16="http://schemas.microsoft.com/office/drawing/2014/main" val="1357245589"/>
                    </a:ext>
                  </a:extLst>
                </a:gridCol>
                <a:gridCol w="573867">
                  <a:extLst>
                    <a:ext uri="{9D8B030D-6E8A-4147-A177-3AD203B41FA5}">
                      <a16:colId xmlns="" xmlns:a16="http://schemas.microsoft.com/office/drawing/2014/main" val="648391866"/>
                    </a:ext>
                  </a:extLst>
                </a:gridCol>
                <a:gridCol w="573867">
                  <a:extLst>
                    <a:ext uri="{9D8B030D-6E8A-4147-A177-3AD203B41FA5}">
                      <a16:colId xmlns="" xmlns:a16="http://schemas.microsoft.com/office/drawing/2014/main" val="503683015"/>
                    </a:ext>
                  </a:extLst>
                </a:gridCol>
                <a:gridCol w="573867">
                  <a:extLst>
                    <a:ext uri="{9D8B030D-6E8A-4147-A177-3AD203B41FA5}">
                      <a16:colId xmlns="" xmlns:a16="http://schemas.microsoft.com/office/drawing/2014/main" val="1046105042"/>
                    </a:ext>
                  </a:extLst>
                </a:gridCol>
                <a:gridCol w="573867">
                  <a:extLst>
                    <a:ext uri="{9D8B030D-6E8A-4147-A177-3AD203B41FA5}">
                      <a16:colId xmlns="" xmlns:a16="http://schemas.microsoft.com/office/drawing/2014/main" val="2435751293"/>
                    </a:ext>
                  </a:extLst>
                </a:gridCol>
                <a:gridCol w="983773">
                  <a:extLst>
                    <a:ext uri="{9D8B030D-6E8A-4147-A177-3AD203B41FA5}">
                      <a16:colId xmlns="" xmlns:a16="http://schemas.microsoft.com/office/drawing/2014/main" val="3948880010"/>
                    </a:ext>
                  </a:extLst>
                </a:gridCol>
                <a:gridCol w="2807850">
                  <a:extLst>
                    <a:ext uri="{9D8B030D-6E8A-4147-A177-3AD203B41FA5}">
                      <a16:colId xmlns="" xmlns:a16="http://schemas.microsoft.com/office/drawing/2014/main" val="3083503369"/>
                    </a:ext>
                  </a:extLst>
                </a:gridCol>
                <a:gridCol w="983773">
                  <a:extLst>
                    <a:ext uri="{9D8B030D-6E8A-4147-A177-3AD203B41FA5}">
                      <a16:colId xmlns="" xmlns:a16="http://schemas.microsoft.com/office/drawing/2014/main" val="4207634899"/>
                    </a:ext>
                  </a:extLst>
                </a:gridCol>
              </a:tblGrid>
              <a:tr h="1180528">
                <a:tc>
                  <a:txBody>
                    <a:bodyPr/>
                    <a:lstStyle/>
                    <a:p>
                      <a:pPr algn="l" fontAlgn="b"/>
                      <a:r>
                        <a:rPr lang="en-US" sz="1400" b="0" i="0" u="none" strike="noStrike" dirty="0">
                          <a:solidFill>
                            <a:srgbClr val="000000"/>
                          </a:solidFill>
                          <a:effectLst/>
                          <a:latin typeface="Calibri" panose="020F0502020204030204" pitchFamily="34" charset="0"/>
                        </a:rPr>
                        <a:t>2015</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2016 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2017 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2018 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2019 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2020 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2021 Rank</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Ticker</a:t>
                      </a:r>
                    </a:p>
                  </a:txBody>
                  <a:tcPr marL="9875" marR="9875" marT="987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NAME</a:t>
                      </a:r>
                    </a:p>
                  </a:txBody>
                  <a:tcPr marL="9875" marR="9875" marT="9875"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Annualized TSR Since 2015 report</a:t>
                      </a:r>
                    </a:p>
                  </a:txBody>
                  <a:tcPr marL="9875" marR="9875" marT="9875" marB="0" anchor="b">
                    <a:lnL>
                      <a:noFill/>
                    </a:lnL>
                    <a:lnR>
                      <a:noFill/>
                    </a:lnR>
                    <a:lnT>
                      <a:noFill/>
                    </a:lnT>
                    <a:lnB>
                      <a:noFill/>
                    </a:lnB>
                  </a:tcPr>
                </a:tc>
                <a:extLst>
                  <a:ext uri="{0D108BD9-81ED-4DB2-BD59-A6C34878D82A}">
                    <a16:rowId xmlns="" xmlns:a16="http://schemas.microsoft.com/office/drawing/2014/main" val="615004065"/>
                  </a:ext>
                </a:extLst>
              </a:tr>
              <a:tr h="295131">
                <a:tc>
                  <a:txBody>
                    <a:bodyPr/>
                    <a:lstStyle/>
                    <a:p>
                      <a:pPr algn="ctr" fontAlgn="b"/>
                      <a:r>
                        <a:rPr lang="en-US" sz="1400" b="1" i="0" u="none" strike="noStrike" dirty="0">
                          <a:solidFill>
                            <a:srgbClr val="000000"/>
                          </a:solidFill>
                          <a:effectLst/>
                          <a:latin typeface="Calibri" panose="020F0502020204030204" pitchFamily="34" charset="0"/>
                        </a:rPr>
                        <a:t>5</a:t>
                      </a:r>
                    </a:p>
                  </a:txBody>
                  <a:tcPr marL="9875" marR="9875" marT="9875" marB="0" anchor="b">
                    <a:lnL>
                      <a:noFill/>
                    </a:lnL>
                    <a:lnR>
                      <a:noFill/>
                    </a:lnR>
                    <a:lnT>
                      <a:noFill/>
                    </a:lnT>
                    <a:lnB>
                      <a:noFill/>
                    </a:lnB>
                    <a:solidFill>
                      <a:srgbClr val="F87072"/>
                    </a:solidFill>
                  </a:tcPr>
                </a:tc>
                <a:tc>
                  <a:txBody>
                    <a:bodyPr/>
                    <a:lstStyle/>
                    <a:p>
                      <a:pPr algn="ctr" fontAlgn="b"/>
                      <a:r>
                        <a:rPr lang="en-US" sz="1400" b="1" i="0" u="none" strike="noStrike">
                          <a:solidFill>
                            <a:srgbClr val="000000"/>
                          </a:solidFill>
                          <a:effectLst/>
                          <a:latin typeface="Calibri" panose="020F0502020204030204" pitchFamily="34" charset="0"/>
                        </a:rPr>
                        <a:t>1</a:t>
                      </a:r>
                    </a:p>
                  </a:txBody>
                  <a:tcPr marL="9875" marR="9875" marT="9875" marB="0" anchor="b">
                    <a:lnL>
                      <a:noFill/>
                    </a:lnL>
                    <a:lnR>
                      <a:noFill/>
                    </a:lnR>
                    <a:lnT>
                      <a:noFill/>
                    </a:lnT>
                    <a:lnB>
                      <a:noFill/>
                    </a:lnB>
                    <a:solidFill>
                      <a:srgbClr val="F8696B"/>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875" marR="9875" marT="9875" marB="0" anchor="b">
                    <a:lnL>
                      <a:noFill/>
                    </a:lnL>
                    <a:lnR>
                      <a:noFill/>
                    </a:lnR>
                    <a:lnT>
                      <a:noFill/>
                    </a:lnT>
                    <a:lnB>
                      <a:noFill/>
                    </a:lnB>
                    <a:solidFill>
                      <a:srgbClr val="F86C6E"/>
                    </a:solidFill>
                  </a:tcPr>
                </a:tc>
                <a:tc>
                  <a:txBody>
                    <a:bodyPr/>
                    <a:lstStyle/>
                    <a:p>
                      <a:pPr algn="ctr" fontAlgn="b"/>
                      <a:r>
                        <a:rPr lang="en-US" sz="1400" b="1" i="0" u="none" strike="noStrike">
                          <a:solidFill>
                            <a:srgbClr val="000000"/>
                          </a:solidFill>
                          <a:effectLst/>
                          <a:latin typeface="Calibri" panose="020F0502020204030204" pitchFamily="34" charset="0"/>
                        </a:rPr>
                        <a:t>9</a:t>
                      </a:r>
                    </a:p>
                  </a:txBody>
                  <a:tcPr marL="9875" marR="9875" marT="9875" marB="0" anchor="b">
                    <a:lnL>
                      <a:noFill/>
                    </a:lnL>
                    <a:lnR>
                      <a:noFill/>
                    </a:lnR>
                    <a:lnT>
                      <a:noFill/>
                    </a:lnT>
                    <a:lnB>
                      <a:noFill/>
                    </a:lnB>
                    <a:solidFill>
                      <a:srgbClr val="F87779"/>
                    </a:solidFill>
                  </a:tcPr>
                </a:tc>
                <a:tc>
                  <a:txBody>
                    <a:bodyPr/>
                    <a:lstStyle/>
                    <a:p>
                      <a:pPr algn="ctr" fontAlgn="b"/>
                      <a:r>
                        <a:rPr lang="en-US" sz="1400" b="1" i="0" u="none" strike="noStrike">
                          <a:solidFill>
                            <a:srgbClr val="000000"/>
                          </a:solidFill>
                          <a:effectLst/>
                          <a:latin typeface="Calibri" panose="020F0502020204030204" pitchFamily="34" charset="0"/>
                        </a:rPr>
                        <a:t>11</a:t>
                      </a:r>
                    </a:p>
                  </a:txBody>
                  <a:tcPr marL="9875" marR="9875" marT="9875" marB="0" anchor="b">
                    <a:lnL>
                      <a:noFill/>
                    </a:lnL>
                    <a:lnR>
                      <a:noFill/>
                    </a:lnR>
                    <a:lnT>
                      <a:noFill/>
                    </a:lnT>
                    <a:lnB>
                      <a:noFill/>
                    </a:lnB>
                    <a:solidFill>
                      <a:srgbClr val="F87A7C"/>
                    </a:solidFill>
                  </a:tcPr>
                </a:tc>
                <a:tc>
                  <a:txBody>
                    <a:bodyPr/>
                    <a:lstStyle/>
                    <a:p>
                      <a:pPr algn="ctr" fontAlgn="b"/>
                      <a:r>
                        <a:rPr lang="en-US" sz="1400" b="1" i="0" u="none" strike="noStrike">
                          <a:solidFill>
                            <a:srgbClr val="000000"/>
                          </a:solidFill>
                          <a:effectLst/>
                          <a:latin typeface="Calibri" panose="020F0502020204030204" pitchFamily="34" charset="0"/>
                        </a:rPr>
                        <a:t>4</a:t>
                      </a:r>
                    </a:p>
                  </a:txBody>
                  <a:tcPr marL="9875" marR="9875" marT="9875" marB="0" anchor="b">
                    <a:lnL>
                      <a:noFill/>
                    </a:lnL>
                    <a:lnR>
                      <a:noFill/>
                    </a:lnR>
                    <a:lnT>
                      <a:noFill/>
                    </a:lnT>
                    <a:lnB>
                      <a:noFill/>
                    </a:lnB>
                    <a:solidFill>
                      <a:srgbClr val="F86E70"/>
                    </a:solidFill>
                  </a:tcPr>
                </a:tc>
                <a:tc>
                  <a:txBody>
                    <a:bodyPr/>
                    <a:lstStyle/>
                    <a:p>
                      <a:pPr algn="ctr" fontAlgn="b"/>
                      <a:r>
                        <a:rPr lang="en-US" sz="1400" b="1" i="0" u="none" strike="noStrike">
                          <a:solidFill>
                            <a:srgbClr val="000000"/>
                          </a:solidFill>
                          <a:effectLst/>
                          <a:latin typeface="Calibri" panose="020F0502020204030204" pitchFamily="34" charset="0"/>
                        </a:rPr>
                        <a:t>2</a:t>
                      </a:r>
                    </a:p>
                  </a:txBody>
                  <a:tcPr marL="9875" marR="9875" marT="9875" marB="0" anchor="b">
                    <a:lnL>
                      <a:noFill/>
                    </a:lnL>
                    <a:lnR>
                      <a:noFill/>
                    </a:lnR>
                    <a:lnT>
                      <a:noFill/>
                    </a:lnT>
                    <a:lnB>
                      <a:noFill/>
                    </a:lnB>
                    <a:solidFill>
                      <a:srgbClr val="F86A6C"/>
                    </a:solidFill>
                  </a:tcPr>
                </a:tc>
                <a:tc>
                  <a:txBody>
                    <a:bodyPr/>
                    <a:lstStyle/>
                    <a:p>
                      <a:pPr algn="ctr" fontAlgn="b"/>
                      <a:r>
                        <a:rPr lang="en-US" sz="1400" b="1" i="0" u="none" strike="noStrike" dirty="0">
                          <a:solidFill>
                            <a:srgbClr val="000000"/>
                          </a:solidFill>
                          <a:effectLst/>
                          <a:latin typeface="Calibri" panose="020F0502020204030204" pitchFamily="34" charset="0"/>
                        </a:rPr>
                        <a:t>DISCA</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DISCOVERY COMMS.'A'</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0.23%</a:t>
                      </a:r>
                    </a:p>
                  </a:txBody>
                  <a:tcPr marL="9875" marR="9875" marT="9875" marB="0" anchor="b">
                    <a:lnL>
                      <a:noFill/>
                    </a:lnL>
                    <a:lnR>
                      <a:noFill/>
                    </a:lnR>
                    <a:lnT>
                      <a:noFill/>
                    </a:lnT>
                    <a:lnB>
                      <a:noFill/>
                    </a:lnB>
                    <a:solidFill>
                      <a:srgbClr val="CFDD82"/>
                    </a:solidFill>
                  </a:tcPr>
                </a:tc>
                <a:extLst>
                  <a:ext uri="{0D108BD9-81ED-4DB2-BD59-A6C34878D82A}">
                    <a16:rowId xmlns="" xmlns:a16="http://schemas.microsoft.com/office/drawing/2014/main" val="737262251"/>
                  </a:ext>
                </a:extLst>
              </a:tr>
              <a:tr h="295131">
                <a:tc>
                  <a:txBody>
                    <a:bodyPr/>
                    <a:lstStyle/>
                    <a:p>
                      <a:pPr algn="ctr" fontAlgn="b"/>
                      <a:r>
                        <a:rPr lang="en-US" sz="1400" b="1" i="0" u="none" strike="noStrike">
                          <a:solidFill>
                            <a:srgbClr val="000000"/>
                          </a:solidFill>
                          <a:effectLst/>
                          <a:latin typeface="Calibri" panose="020F0502020204030204" pitchFamily="34" charset="0"/>
                        </a:rPr>
                        <a:t>6</a:t>
                      </a:r>
                    </a:p>
                  </a:txBody>
                  <a:tcPr marL="9875" marR="9875" marT="9875" marB="0" anchor="b">
                    <a:lnL>
                      <a:noFill/>
                    </a:lnL>
                    <a:lnR>
                      <a:noFill/>
                    </a:lnR>
                    <a:lnT>
                      <a:noFill/>
                    </a:lnT>
                    <a:lnB>
                      <a:noFill/>
                    </a:lnB>
                    <a:solidFill>
                      <a:srgbClr val="F87173"/>
                    </a:solidFill>
                  </a:tcPr>
                </a:tc>
                <a:tc>
                  <a:txBody>
                    <a:bodyPr/>
                    <a:lstStyle/>
                    <a:p>
                      <a:pPr algn="ctr" fontAlgn="b"/>
                      <a:r>
                        <a:rPr lang="en-US" sz="1400" b="1" i="0" u="none" strike="noStrike" dirty="0">
                          <a:solidFill>
                            <a:srgbClr val="000000"/>
                          </a:solidFill>
                          <a:effectLst/>
                          <a:latin typeface="Calibri" panose="020F0502020204030204" pitchFamily="34" charset="0"/>
                        </a:rPr>
                        <a:t>13</a:t>
                      </a:r>
                    </a:p>
                  </a:txBody>
                  <a:tcPr marL="9875" marR="9875" marT="9875" marB="0" anchor="b">
                    <a:lnL>
                      <a:noFill/>
                    </a:lnL>
                    <a:lnR>
                      <a:noFill/>
                    </a:lnR>
                    <a:lnT>
                      <a:noFill/>
                    </a:lnT>
                    <a:lnB>
                      <a:noFill/>
                    </a:lnB>
                    <a:solidFill>
                      <a:srgbClr val="F87E80"/>
                    </a:solidFill>
                  </a:tcPr>
                </a:tc>
                <a:tc>
                  <a:txBody>
                    <a:bodyPr/>
                    <a:lstStyle/>
                    <a:p>
                      <a:pPr algn="ctr" fontAlgn="b"/>
                      <a:r>
                        <a:rPr lang="en-US" sz="1400" b="1" i="0" u="none" strike="noStrike">
                          <a:solidFill>
                            <a:srgbClr val="000000"/>
                          </a:solidFill>
                          <a:effectLst/>
                          <a:latin typeface="Calibri" panose="020F0502020204030204" pitchFamily="34" charset="0"/>
                        </a:rPr>
                        <a:t>26</a:t>
                      </a:r>
                    </a:p>
                  </a:txBody>
                  <a:tcPr marL="9875" marR="9875" marT="9875" marB="0" anchor="b">
                    <a:lnL>
                      <a:noFill/>
                    </a:lnL>
                    <a:lnR>
                      <a:noFill/>
                    </a:lnR>
                    <a:lnT>
                      <a:noFill/>
                    </a:lnT>
                    <a:lnB>
                      <a:noFill/>
                    </a:lnB>
                    <a:solidFill>
                      <a:srgbClr val="F99597"/>
                    </a:solidFill>
                  </a:tcPr>
                </a:tc>
                <a:tc>
                  <a:txBody>
                    <a:bodyPr/>
                    <a:lstStyle/>
                    <a:p>
                      <a:pPr algn="ctr" fontAlgn="b"/>
                      <a:r>
                        <a:rPr lang="en-US" sz="1400" b="1" i="0" u="none" strike="noStrike">
                          <a:solidFill>
                            <a:srgbClr val="000000"/>
                          </a:solidFill>
                          <a:effectLst/>
                          <a:latin typeface="Calibri" panose="020F0502020204030204" pitchFamily="34" charset="0"/>
                        </a:rPr>
                        <a:t>8</a:t>
                      </a:r>
                    </a:p>
                  </a:txBody>
                  <a:tcPr marL="9875" marR="9875" marT="9875" marB="0" anchor="b">
                    <a:lnL>
                      <a:noFill/>
                    </a:lnL>
                    <a:lnR>
                      <a:noFill/>
                    </a:lnR>
                    <a:lnT>
                      <a:noFill/>
                    </a:lnT>
                    <a:lnB>
                      <a:noFill/>
                    </a:lnB>
                    <a:solidFill>
                      <a:srgbClr val="F87577"/>
                    </a:solidFill>
                  </a:tcPr>
                </a:tc>
                <a:tc>
                  <a:txBody>
                    <a:bodyPr/>
                    <a:lstStyle/>
                    <a:p>
                      <a:pPr algn="ctr" fontAlgn="b"/>
                      <a:r>
                        <a:rPr lang="en-US" sz="1400" b="1" i="0" u="none" strike="noStrike">
                          <a:solidFill>
                            <a:srgbClr val="000000"/>
                          </a:solidFill>
                          <a:effectLst/>
                          <a:latin typeface="Calibri" panose="020F0502020204030204" pitchFamily="34" charset="0"/>
                        </a:rPr>
                        <a:t>6</a:t>
                      </a:r>
                    </a:p>
                  </a:txBody>
                  <a:tcPr marL="9875" marR="9875" marT="9875" marB="0" anchor="b">
                    <a:lnL>
                      <a:noFill/>
                    </a:lnL>
                    <a:lnR>
                      <a:noFill/>
                    </a:lnR>
                    <a:lnT>
                      <a:noFill/>
                    </a:lnT>
                    <a:lnB>
                      <a:noFill/>
                    </a:lnB>
                    <a:solidFill>
                      <a:srgbClr val="F87173"/>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875" marR="9875" marT="9875" marB="0" anchor="b">
                    <a:lnL>
                      <a:noFill/>
                    </a:lnL>
                    <a:lnR>
                      <a:noFill/>
                    </a:lnR>
                    <a:lnT>
                      <a:noFill/>
                    </a:lnT>
                    <a:lnB>
                      <a:noFill/>
                    </a:lnB>
                    <a:solidFill>
                      <a:srgbClr val="F86C6E"/>
                    </a:solidFill>
                  </a:tcPr>
                </a:tc>
                <a:tc>
                  <a:txBody>
                    <a:bodyPr/>
                    <a:lstStyle/>
                    <a:p>
                      <a:pPr algn="ctr" fontAlgn="b"/>
                      <a:r>
                        <a:rPr lang="en-US" sz="1400" b="1" i="0" u="none" strike="noStrike">
                          <a:solidFill>
                            <a:srgbClr val="000000"/>
                          </a:solidFill>
                          <a:effectLst/>
                          <a:latin typeface="Calibri" panose="020F0502020204030204" pitchFamily="34" charset="0"/>
                        </a:rPr>
                        <a:t>5</a:t>
                      </a:r>
                    </a:p>
                  </a:txBody>
                  <a:tcPr marL="9875" marR="9875" marT="9875" marB="0" anchor="b">
                    <a:lnL>
                      <a:noFill/>
                    </a:lnL>
                    <a:lnR>
                      <a:noFill/>
                    </a:lnR>
                    <a:lnT>
                      <a:noFill/>
                    </a:lnT>
                    <a:lnB>
                      <a:noFill/>
                    </a:lnB>
                    <a:solidFill>
                      <a:srgbClr val="F87072"/>
                    </a:solidFill>
                  </a:tcPr>
                </a:tc>
                <a:tc>
                  <a:txBody>
                    <a:bodyPr/>
                    <a:lstStyle/>
                    <a:p>
                      <a:pPr algn="ctr" fontAlgn="b"/>
                      <a:r>
                        <a:rPr lang="en-US" sz="1400" b="1" i="0" u="none" strike="noStrike" dirty="0">
                          <a:solidFill>
                            <a:srgbClr val="000000"/>
                          </a:solidFill>
                          <a:effectLst/>
                          <a:latin typeface="Calibri" panose="020F0502020204030204" pitchFamily="34" charset="0"/>
                        </a:rPr>
                        <a:t>DIS</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WALT DISNEY</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7.08%</a:t>
                      </a:r>
                    </a:p>
                  </a:txBody>
                  <a:tcPr marL="9875" marR="9875" marT="9875" marB="0" anchor="b">
                    <a:lnL>
                      <a:noFill/>
                    </a:lnL>
                    <a:lnR>
                      <a:noFill/>
                    </a:lnR>
                    <a:lnT>
                      <a:noFill/>
                    </a:lnT>
                    <a:lnB>
                      <a:noFill/>
                    </a:lnB>
                    <a:solidFill>
                      <a:srgbClr val="7BC57D"/>
                    </a:solidFill>
                  </a:tcPr>
                </a:tc>
                <a:extLst>
                  <a:ext uri="{0D108BD9-81ED-4DB2-BD59-A6C34878D82A}">
                    <a16:rowId xmlns="" xmlns:a16="http://schemas.microsoft.com/office/drawing/2014/main" val="3721245746"/>
                  </a:ext>
                </a:extLst>
              </a:tr>
              <a:tr h="295131">
                <a:tc>
                  <a:txBody>
                    <a:bodyPr/>
                    <a:lstStyle/>
                    <a:p>
                      <a:pPr algn="ctr" fontAlgn="b"/>
                      <a:r>
                        <a:rPr lang="en-US" sz="1400" b="1" i="0" u="none" strike="noStrike">
                          <a:solidFill>
                            <a:srgbClr val="000000"/>
                          </a:solidFill>
                          <a:effectLst/>
                          <a:latin typeface="Calibri" panose="020F0502020204030204" pitchFamily="34" charset="0"/>
                        </a:rPr>
                        <a:t>21</a:t>
                      </a:r>
                    </a:p>
                  </a:txBody>
                  <a:tcPr marL="9875" marR="9875" marT="9875" marB="0" anchor="b">
                    <a:lnL>
                      <a:noFill/>
                    </a:lnL>
                    <a:lnR>
                      <a:noFill/>
                    </a:lnR>
                    <a:lnT>
                      <a:noFill/>
                    </a:lnT>
                    <a:lnB>
                      <a:noFill/>
                    </a:lnB>
                    <a:solidFill>
                      <a:srgbClr val="F88C8E"/>
                    </a:solidFill>
                  </a:tcPr>
                </a:tc>
                <a:tc>
                  <a:txBody>
                    <a:bodyPr/>
                    <a:lstStyle/>
                    <a:p>
                      <a:pPr algn="ctr" fontAlgn="b"/>
                      <a:r>
                        <a:rPr lang="en-US" sz="1400" b="1" i="0" u="none" strike="noStrike" dirty="0">
                          <a:solidFill>
                            <a:srgbClr val="000000"/>
                          </a:solidFill>
                          <a:effectLst/>
                          <a:latin typeface="Calibri" panose="020F0502020204030204" pitchFamily="34" charset="0"/>
                        </a:rPr>
                        <a:t>24</a:t>
                      </a:r>
                    </a:p>
                  </a:txBody>
                  <a:tcPr marL="9875" marR="9875" marT="9875" marB="0" anchor="b">
                    <a:lnL>
                      <a:noFill/>
                    </a:lnL>
                    <a:lnR>
                      <a:noFill/>
                    </a:lnR>
                    <a:lnT>
                      <a:noFill/>
                    </a:lnT>
                    <a:lnB>
                      <a:noFill/>
                    </a:lnB>
                    <a:solidFill>
                      <a:srgbClr val="F99194"/>
                    </a:solidFill>
                  </a:tcPr>
                </a:tc>
                <a:tc>
                  <a:txBody>
                    <a:bodyPr/>
                    <a:lstStyle/>
                    <a:p>
                      <a:pPr algn="ctr" fontAlgn="b"/>
                      <a:r>
                        <a:rPr lang="en-US" sz="1400" b="1" i="0" u="none" strike="noStrike" dirty="0">
                          <a:solidFill>
                            <a:srgbClr val="000000"/>
                          </a:solidFill>
                          <a:effectLst/>
                          <a:latin typeface="Calibri" panose="020F0502020204030204" pitchFamily="34" charset="0"/>
                        </a:rPr>
                        <a:t>15</a:t>
                      </a:r>
                    </a:p>
                  </a:txBody>
                  <a:tcPr marL="9875" marR="9875" marT="9875" marB="0" anchor="b">
                    <a:lnL>
                      <a:noFill/>
                    </a:lnL>
                    <a:lnR>
                      <a:noFill/>
                    </a:lnR>
                    <a:lnT>
                      <a:noFill/>
                    </a:lnT>
                    <a:lnB>
                      <a:noFill/>
                    </a:lnB>
                    <a:solidFill>
                      <a:srgbClr val="F88183"/>
                    </a:solidFill>
                  </a:tcPr>
                </a:tc>
                <a:tc>
                  <a:txBody>
                    <a:bodyPr/>
                    <a:lstStyle/>
                    <a:p>
                      <a:pPr algn="ctr" fontAlgn="b"/>
                      <a:r>
                        <a:rPr lang="en-US" sz="1400" b="1" i="0" u="none" strike="noStrike">
                          <a:solidFill>
                            <a:srgbClr val="000000"/>
                          </a:solidFill>
                          <a:effectLst/>
                          <a:latin typeface="Calibri" panose="020F0502020204030204" pitchFamily="34" charset="0"/>
                        </a:rPr>
                        <a:t>11</a:t>
                      </a:r>
                    </a:p>
                  </a:txBody>
                  <a:tcPr marL="9875" marR="9875" marT="9875" marB="0" anchor="b">
                    <a:lnL>
                      <a:noFill/>
                    </a:lnL>
                    <a:lnR>
                      <a:noFill/>
                    </a:lnR>
                    <a:lnT>
                      <a:noFill/>
                    </a:lnT>
                    <a:lnB>
                      <a:noFill/>
                    </a:lnB>
                    <a:solidFill>
                      <a:srgbClr val="F87A7C"/>
                    </a:solidFill>
                  </a:tcPr>
                </a:tc>
                <a:tc>
                  <a:txBody>
                    <a:bodyPr/>
                    <a:lstStyle/>
                    <a:p>
                      <a:pPr algn="ctr" fontAlgn="b"/>
                      <a:r>
                        <a:rPr lang="en-US" sz="1400" b="1" i="0" u="none" strike="noStrike">
                          <a:solidFill>
                            <a:srgbClr val="000000"/>
                          </a:solidFill>
                          <a:effectLst/>
                          <a:latin typeface="Calibri" panose="020F0502020204030204" pitchFamily="34" charset="0"/>
                        </a:rPr>
                        <a:t>22</a:t>
                      </a:r>
                    </a:p>
                  </a:txBody>
                  <a:tcPr marL="9875" marR="9875" marT="9875" marB="0" anchor="b">
                    <a:lnL>
                      <a:noFill/>
                    </a:lnL>
                    <a:lnR>
                      <a:noFill/>
                    </a:lnR>
                    <a:lnT>
                      <a:noFill/>
                    </a:lnT>
                    <a:lnB>
                      <a:noFill/>
                    </a:lnB>
                    <a:solidFill>
                      <a:srgbClr val="F98E90"/>
                    </a:solidFill>
                  </a:tcPr>
                </a:tc>
                <a:tc>
                  <a:txBody>
                    <a:bodyPr/>
                    <a:lstStyle/>
                    <a:p>
                      <a:pPr algn="ctr" fontAlgn="b"/>
                      <a:r>
                        <a:rPr lang="en-US" sz="1400" b="1" i="0" u="none" strike="noStrike">
                          <a:solidFill>
                            <a:srgbClr val="000000"/>
                          </a:solidFill>
                          <a:effectLst/>
                          <a:latin typeface="Calibri" panose="020F0502020204030204" pitchFamily="34" charset="0"/>
                        </a:rPr>
                        <a:t>13</a:t>
                      </a:r>
                    </a:p>
                  </a:txBody>
                  <a:tcPr marL="9875" marR="9875" marT="9875" marB="0" anchor="b">
                    <a:lnL>
                      <a:noFill/>
                    </a:lnL>
                    <a:lnR>
                      <a:noFill/>
                    </a:lnR>
                    <a:lnT>
                      <a:noFill/>
                    </a:lnT>
                    <a:lnB>
                      <a:noFill/>
                    </a:lnB>
                    <a:solidFill>
                      <a:srgbClr val="F87E80"/>
                    </a:solidFill>
                  </a:tcPr>
                </a:tc>
                <a:tc>
                  <a:txBody>
                    <a:bodyPr/>
                    <a:lstStyle/>
                    <a:p>
                      <a:pPr algn="ctr" fontAlgn="b"/>
                      <a:r>
                        <a:rPr lang="en-US" sz="1400" b="1" i="0" u="none" strike="noStrike">
                          <a:solidFill>
                            <a:srgbClr val="000000"/>
                          </a:solidFill>
                          <a:effectLst/>
                          <a:latin typeface="Calibri" panose="020F0502020204030204" pitchFamily="34" charset="0"/>
                        </a:rPr>
                        <a:t>14</a:t>
                      </a:r>
                    </a:p>
                  </a:txBody>
                  <a:tcPr marL="9875" marR="9875" marT="9875" marB="0" anchor="b">
                    <a:lnL>
                      <a:noFill/>
                    </a:lnL>
                    <a:lnR>
                      <a:noFill/>
                    </a:lnR>
                    <a:lnT>
                      <a:noFill/>
                    </a:lnT>
                    <a:lnB>
                      <a:noFill/>
                    </a:lnB>
                    <a:solidFill>
                      <a:srgbClr val="F88082"/>
                    </a:solidFill>
                  </a:tcPr>
                </a:tc>
                <a:tc>
                  <a:txBody>
                    <a:bodyPr/>
                    <a:lstStyle/>
                    <a:p>
                      <a:pPr algn="ctr" fontAlgn="b"/>
                      <a:r>
                        <a:rPr lang="en-US" sz="1400" b="1" i="0" u="none" strike="noStrike" dirty="0">
                          <a:solidFill>
                            <a:srgbClr val="000000"/>
                          </a:solidFill>
                          <a:effectLst/>
                          <a:latin typeface="Calibri" panose="020F0502020204030204" pitchFamily="34" charset="0"/>
                        </a:rPr>
                        <a:t>CMCSA</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COMCAST 'A'</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8.99%</a:t>
                      </a:r>
                    </a:p>
                  </a:txBody>
                  <a:tcPr marL="9875" marR="9875" marT="9875" marB="0" anchor="b">
                    <a:lnL>
                      <a:noFill/>
                    </a:lnL>
                    <a:lnR>
                      <a:noFill/>
                    </a:lnR>
                    <a:lnT>
                      <a:noFill/>
                    </a:lnT>
                    <a:lnB>
                      <a:noFill/>
                    </a:lnB>
                    <a:solidFill>
                      <a:srgbClr val="63BE7B"/>
                    </a:solidFill>
                  </a:tcPr>
                </a:tc>
                <a:extLst>
                  <a:ext uri="{0D108BD9-81ED-4DB2-BD59-A6C34878D82A}">
                    <a16:rowId xmlns="" xmlns:a16="http://schemas.microsoft.com/office/drawing/2014/main" val="877330494"/>
                  </a:ext>
                </a:extLst>
              </a:tr>
              <a:tr h="295131">
                <a:tc>
                  <a:txBody>
                    <a:bodyPr/>
                    <a:lstStyle/>
                    <a:p>
                      <a:pPr algn="ctr" fontAlgn="b"/>
                      <a:r>
                        <a:rPr lang="en-US" sz="1400" b="0" i="0" u="none" strike="noStrike">
                          <a:solidFill>
                            <a:srgbClr val="000000"/>
                          </a:solidFill>
                          <a:effectLst/>
                          <a:latin typeface="Calibri" panose="020F0502020204030204" pitchFamily="34" charset="0"/>
                        </a:rPr>
                        <a:t>10</a:t>
                      </a:r>
                    </a:p>
                  </a:txBody>
                  <a:tcPr marL="9875" marR="9875" marT="9875" marB="0" anchor="b">
                    <a:lnL>
                      <a:noFill/>
                    </a:lnL>
                    <a:lnR>
                      <a:noFill/>
                    </a:lnR>
                    <a:lnT>
                      <a:noFill/>
                    </a:lnT>
                    <a:lnB>
                      <a:noFill/>
                    </a:lnB>
                    <a:solidFill>
                      <a:srgbClr val="F8787B"/>
                    </a:solidFill>
                  </a:tcPr>
                </a:tc>
                <a:tc>
                  <a:txBody>
                    <a:bodyPr/>
                    <a:lstStyle/>
                    <a:p>
                      <a:pPr algn="ctr" fontAlgn="b"/>
                      <a:r>
                        <a:rPr lang="en-US" sz="1400" b="0" i="0" u="none" strike="noStrike">
                          <a:solidFill>
                            <a:srgbClr val="000000"/>
                          </a:solidFill>
                          <a:effectLst/>
                          <a:latin typeface="Calibri" panose="020F0502020204030204" pitchFamily="34" charset="0"/>
                        </a:rPr>
                        <a:t>46</a:t>
                      </a:r>
                    </a:p>
                  </a:txBody>
                  <a:tcPr marL="9875" marR="9875" marT="9875" marB="0" anchor="b">
                    <a:lnL>
                      <a:noFill/>
                    </a:lnL>
                    <a:lnR>
                      <a:noFill/>
                    </a:lnR>
                    <a:lnT>
                      <a:noFill/>
                    </a:lnT>
                    <a:lnB>
                      <a:noFill/>
                    </a:lnB>
                    <a:solidFill>
                      <a:srgbClr val="FAB8BB"/>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9875" marR="9875" marT="9875" marB="0" anchor="b">
                    <a:lnL>
                      <a:noFill/>
                    </a:lnL>
                    <a:lnR>
                      <a:noFill/>
                    </a:lnR>
                    <a:lnT>
                      <a:noFill/>
                    </a:lnT>
                    <a:lnB>
                      <a:noFill/>
                    </a:lnB>
                    <a:solidFill>
                      <a:srgbClr val="FAB5B7"/>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9875" marR="9875" marT="9875" marB="0" anchor="b">
                    <a:lnL>
                      <a:noFill/>
                    </a:lnL>
                    <a:lnR>
                      <a:noFill/>
                    </a:lnR>
                    <a:lnT>
                      <a:noFill/>
                    </a:lnT>
                    <a:lnB>
                      <a:noFill/>
                    </a:lnB>
                    <a:solidFill>
                      <a:srgbClr val="F9A1A4"/>
                    </a:solidFill>
                  </a:tcPr>
                </a:tc>
                <a:tc>
                  <a:txBody>
                    <a:bodyPr/>
                    <a:lstStyle/>
                    <a:p>
                      <a:pPr algn="ctr" fontAlgn="b"/>
                      <a:r>
                        <a:rPr lang="en-US" sz="1400" b="0" i="0" u="none" strike="noStrike">
                          <a:solidFill>
                            <a:srgbClr val="000000"/>
                          </a:solidFill>
                          <a:effectLst/>
                          <a:latin typeface="Calibri" panose="020F0502020204030204" pitchFamily="34" charset="0"/>
                        </a:rPr>
                        <a:t>37</a:t>
                      </a:r>
                    </a:p>
                  </a:txBody>
                  <a:tcPr marL="9875" marR="9875" marT="9875" marB="0" anchor="b">
                    <a:lnL>
                      <a:noFill/>
                    </a:lnL>
                    <a:lnR>
                      <a:noFill/>
                    </a:lnR>
                    <a:lnT>
                      <a:noFill/>
                    </a:lnT>
                    <a:lnB>
                      <a:noFill/>
                    </a:lnB>
                    <a:solidFill>
                      <a:srgbClr val="F9A8AB"/>
                    </a:solidFill>
                  </a:tcPr>
                </a:tc>
                <a:tc>
                  <a:txBody>
                    <a:bodyPr/>
                    <a:lstStyle/>
                    <a:p>
                      <a:pPr algn="ctr" fontAlgn="b"/>
                      <a:r>
                        <a:rPr lang="en-US" sz="1400" b="0" i="0" u="none" strike="noStrike">
                          <a:solidFill>
                            <a:srgbClr val="000000"/>
                          </a:solidFill>
                          <a:effectLst/>
                          <a:latin typeface="Calibri" panose="020F0502020204030204" pitchFamily="34" charset="0"/>
                        </a:rPr>
                        <a:t>38</a:t>
                      </a:r>
                    </a:p>
                  </a:txBody>
                  <a:tcPr marL="9875" marR="9875" marT="9875" marB="0" anchor="b">
                    <a:lnL>
                      <a:noFill/>
                    </a:lnL>
                    <a:lnR>
                      <a:noFill/>
                    </a:lnR>
                    <a:lnT>
                      <a:noFill/>
                    </a:lnT>
                    <a:lnB>
                      <a:noFill/>
                    </a:lnB>
                    <a:solidFill>
                      <a:srgbClr val="F9AAAC"/>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9875" marR="9875" marT="9875" marB="0" anchor="b">
                    <a:lnL>
                      <a:noFill/>
                    </a:lnL>
                    <a:lnR>
                      <a:noFill/>
                    </a:lnR>
                    <a:lnT>
                      <a:noFill/>
                    </a:lnT>
                    <a:lnB>
                      <a:noFill/>
                    </a:lnB>
                    <a:solidFill>
                      <a:srgbClr val="F99395"/>
                    </a:solidFill>
                  </a:tcPr>
                </a:tc>
                <a:tc>
                  <a:txBody>
                    <a:bodyPr/>
                    <a:lstStyle/>
                    <a:p>
                      <a:pPr algn="ctr" fontAlgn="b"/>
                      <a:r>
                        <a:rPr lang="en-US" sz="1400" b="1" i="0" u="none" strike="noStrike" dirty="0">
                          <a:solidFill>
                            <a:srgbClr val="000000"/>
                          </a:solidFill>
                          <a:effectLst/>
                          <a:latin typeface="Calibri" panose="020F0502020204030204" pitchFamily="34" charset="0"/>
                        </a:rPr>
                        <a:t>MCK</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MCKESSON</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-7.60%</a:t>
                      </a:r>
                    </a:p>
                  </a:txBody>
                  <a:tcPr marL="9875" marR="9875" marT="9875" marB="0" anchor="b">
                    <a:lnL>
                      <a:noFill/>
                    </a:lnL>
                    <a:lnR>
                      <a:noFill/>
                    </a:lnR>
                    <a:lnT>
                      <a:noFill/>
                    </a:lnT>
                    <a:lnB>
                      <a:noFill/>
                    </a:lnB>
                    <a:solidFill>
                      <a:srgbClr val="FDCA7D"/>
                    </a:solidFill>
                  </a:tcPr>
                </a:tc>
                <a:extLst>
                  <a:ext uri="{0D108BD9-81ED-4DB2-BD59-A6C34878D82A}">
                    <a16:rowId xmlns="" xmlns:a16="http://schemas.microsoft.com/office/drawing/2014/main" val="405116803"/>
                  </a:ext>
                </a:extLst>
              </a:tr>
              <a:tr h="295131">
                <a:tc>
                  <a:txBody>
                    <a:bodyPr/>
                    <a:lstStyle/>
                    <a:p>
                      <a:pPr algn="ctr" fontAlgn="b"/>
                      <a:r>
                        <a:rPr lang="en-US" sz="1400" b="0" i="0" u="none" strike="noStrike">
                          <a:solidFill>
                            <a:srgbClr val="000000"/>
                          </a:solidFill>
                          <a:effectLst/>
                          <a:latin typeface="Calibri" panose="020F0502020204030204" pitchFamily="34" charset="0"/>
                        </a:rPr>
                        <a:t>23</a:t>
                      </a:r>
                    </a:p>
                  </a:txBody>
                  <a:tcPr marL="9875" marR="9875" marT="9875" marB="0" anchor="b">
                    <a:lnL>
                      <a:noFill/>
                    </a:lnL>
                    <a:lnR>
                      <a:noFill/>
                    </a:lnR>
                    <a:lnT>
                      <a:noFill/>
                    </a:lnT>
                    <a:lnB>
                      <a:noFill/>
                    </a:lnB>
                    <a:solidFill>
                      <a:srgbClr val="F98F92"/>
                    </a:solidFill>
                  </a:tcPr>
                </a:tc>
                <a:tc>
                  <a:txBody>
                    <a:bodyPr/>
                    <a:lstStyle/>
                    <a:p>
                      <a:pPr algn="ctr" fontAlgn="b"/>
                      <a:r>
                        <a:rPr lang="en-US" sz="1400" b="0" i="0" u="none" strike="noStrike">
                          <a:solidFill>
                            <a:srgbClr val="000000"/>
                          </a:solidFill>
                          <a:effectLst/>
                          <a:latin typeface="Calibri" panose="020F0502020204030204" pitchFamily="34" charset="0"/>
                        </a:rPr>
                        <a:t>47</a:t>
                      </a:r>
                    </a:p>
                  </a:txBody>
                  <a:tcPr marL="9875" marR="9875" marT="9875" marB="0" anchor="b">
                    <a:lnL>
                      <a:noFill/>
                    </a:lnL>
                    <a:lnR>
                      <a:noFill/>
                    </a:lnR>
                    <a:lnT>
                      <a:noFill/>
                    </a:lnT>
                    <a:lnB>
                      <a:noFill/>
                    </a:lnB>
                    <a:solidFill>
                      <a:srgbClr val="FABABD"/>
                    </a:solidFill>
                  </a:tcPr>
                </a:tc>
                <a:tc>
                  <a:txBody>
                    <a:bodyPr/>
                    <a:lstStyle/>
                    <a:p>
                      <a:pPr algn="ctr" fontAlgn="b"/>
                      <a:r>
                        <a:rPr lang="en-US" sz="1400" b="0" i="0" u="none" strike="noStrike">
                          <a:solidFill>
                            <a:srgbClr val="000000"/>
                          </a:solidFill>
                          <a:effectLst/>
                          <a:latin typeface="Calibri" panose="020F0502020204030204" pitchFamily="34" charset="0"/>
                        </a:rPr>
                        <a:t>28</a:t>
                      </a:r>
                    </a:p>
                  </a:txBody>
                  <a:tcPr marL="9875" marR="9875" marT="9875" marB="0" anchor="b">
                    <a:lnL>
                      <a:noFill/>
                    </a:lnL>
                    <a:lnR>
                      <a:noFill/>
                    </a:lnR>
                    <a:lnT>
                      <a:noFill/>
                    </a:lnT>
                    <a:lnB>
                      <a:noFill/>
                    </a:lnB>
                    <a:solidFill>
                      <a:srgbClr val="F9989B"/>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9875" marR="9875" marT="9875" marB="0" anchor="b">
                    <a:lnL>
                      <a:noFill/>
                    </a:lnL>
                    <a:lnR>
                      <a:noFill/>
                    </a:lnR>
                    <a:lnT>
                      <a:noFill/>
                    </a:lnT>
                    <a:lnB>
                      <a:noFill/>
                    </a:lnB>
                    <a:solidFill>
                      <a:srgbClr val="F88587"/>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9875" marR="9875" marT="9875" marB="0" anchor="b">
                    <a:lnL>
                      <a:noFill/>
                    </a:lnL>
                    <a:lnR>
                      <a:noFill/>
                    </a:lnR>
                    <a:lnT>
                      <a:noFill/>
                    </a:lnT>
                    <a:lnB>
                      <a:noFill/>
                    </a:lnB>
                    <a:solidFill>
                      <a:srgbClr val="F99597"/>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9875" marR="9875" marT="9875" marB="0" anchor="b">
                    <a:lnL>
                      <a:noFill/>
                    </a:lnL>
                    <a:lnR>
                      <a:noFill/>
                    </a:lnR>
                    <a:lnT>
                      <a:noFill/>
                    </a:lnT>
                    <a:lnB>
                      <a:noFill/>
                    </a:lnB>
                    <a:solidFill>
                      <a:srgbClr val="F9AFB2"/>
                    </a:solidFill>
                  </a:tcPr>
                </a:tc>
                <a:tc>
                  <a:txBody>
                    <a:bodyPr/>
                    <a:lstStyle/>
                    <a:p>
                      <a:pPr algn="ctr" fontAlgn="b"/>
                      <a:r>
                        <a:rPr lang="en-US" sz="1400" b="0" i="0" u="none" strike="noStrike">
                          <a:solidFill>
                            <a:srgbClr val="000000"/>
                          </a:solidFill>
                          <a:effectLst/>
                          <a:latin typeface="Calibri" panose="020F0502020204030204" pitchFamily="34" charset="0"/>
                        </a:rPr>
                        <a:t>26</a:t>
                      </a:r>
                    </a:p>
                  </a:txBody>
                  <a:tcPr marL="9875" marR="9875" marT="9875" marB="0" anchor="b">
                    <a:lnL>
                      <a:noFill/>
                    </a:lnL>
                    <a:lnR>
                      <a:noFill/>
                    </a:lnR>
                    <a:lnT>
                      <a:noFill/>
                    </a:lnT>
                    <a:lnB>
                      <a:noFill/>
                    </a:lnB>
                    <a:solidFill>
                      <a:srgbClr val="F99597"/>
                    </a:solidFill>
                  </a:tcPr>
                </a:tc>
                <a:tc>
                  <a:txBody>
                    <a:bodyPr/>
                    <a:lstStyle/>
                    <a:p>
                      <a:pPr algn="ctr" fontAlgn="b"/>
                      <a:r>
                        <a:rPr lang="en-US" sz="1400" b="1" i="0" u="none" strike="noStrike" dirty="0">
                          <a:solidFill>
                            <a:srgbClr val="000000"/>
                          </a:solidFill>
                          <a:effectLst/>
                          <a:latin typeface="Calibri" panose="020F0502020204030204" pitchFamily="34" charset="0"/>
                        </a:rPr>
                        <a:t>T</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AT&amp;T</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6.78%</a:t>
                      </a:r>
                    </a:p>
                  </a:txBody>
                  <a:tcPr marL="9875" marR="9875" marT="9875" marB="0" anchor="b">
                    <a:lnL>
                      <a:noFill/>
                    </a:lnL>
                    <a:lnR>
                      <a:noFill/>
                    </a:lnR>
                    <a:lnT>
                      <a:noFill/>
                    </a:lnT>
                    <a:lnB>
                      <a:noFill/>
                    </a:lnB>
                    <a:solidFill>
                      <a:srgbClr val="7FC67D"/>
                    </a:solidFill>
                  </a:tcPr>
                </a:tc>
                <a:extLst>
                  <a:ext uri="{0D108BD9-81ED-4DB2-BD59-A6C34878D82A}">
                    <a16:rowId xmlns="" xmlns:a16="http://schemas.microsoft.com/office/drawing/2014/main" val="3385689256"/>
                  </a:ext>
                </a:extLst>
              </a:tr>
              <a:tr h="295131">
                <a:tc>
                  <a:txBody>
                    <a:bodyPr/>
                    <a:lstStyle/>
                    <a:p>
                      <a:pPr algn="ctr" fontAlgn="b"/>
                      <a:r>
                        <a:rPr lang="en-US" sz="1400" b="0" i="0" u="none" strike="noStrike">
                          <a:solidFill>
                            <a:srgbClr val="000000"/>
                          </a:solidFill>
                          <a:effectLst/>
                          <a:latin typeface="Calibri" panose="020F0502020204030204" pitchFamily="34" charset="0"/>
                        </a:rPr>
                        <a:t>35</a:t>
                      </a:r>
                    </a:p>
                  </a:txBody>
                  <a:tcPr marL="9875" marR="9875" marT="9875" marB="0" anchor="b">
                    <a:lnL>
                      <a:noFill/>
                    </a:lnL>
                    <a:lnR>
                      <a:noFill/>
                    </a:lnR>
                    <a:lnT>
                      <a:noFill/>
                    </a:lnT>
                    <a:lnB>
                      <a:noFill/>
                    </a:lnB>
                    <a:solidFill>
                      <a:srgbClr val="F9A5A7"/>
                    </a:solidFill>
                  </a:tcPr>
                </a:tc>
                <a:tc>
                  <a:txBody>
                    <a:bodyPr/>
                    <a:lstStyle/>
                    <a:p>
                      <a:pPr algn="ctr" fontAlgn="b"/>
                      <a:r>
                        <a:rPr lang="en-US" sz="1400" b="0" i="0" u="none" strike="noStrike">
                          <a:solidFill>
                            <a:srgbClr val="000000"/>
                          </a:solidFill>
                          <a:effectLst/>
                          <a:latin typeface="Calibri" panose="020F0502020204030204" pitchFamily="34" charset="0"/>
                        </a:rPr>
                        <a:t>43</a:t>
                      </a:r>
                    </a:p>
                  </a:txBody>
                  <a:tcPr marL="9875" marR="9875" marT="9875" marB="0" anchor="b">
                    <a:lnL>
                      <a:noFill/>
                    </a:lnL>
                    <a:lnR>
                      <a:noFill/>
                    </a:lnR>
                    <a:lnT>
                      <a:noFill/>
                    </a:lnT>
                    <a:lnB>
                      <a:noFill/>
                    </a:lnB>
                    <a:solidFill>
                      <a:srgbClr val="FAB3B5"/>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875" marR="9875" marT="9875" marB="0" anchor="b">
                    <a:lnL>
                      <a:noFill/>
                    </a:lnL>
                    <a:lnR>
                      <a:noFill/>
                    </a:lnR>
                    <a:lnT>
                      <a:noFill/>
                    </a:lnT>
                    <a:lnB>
                      <a:noFill/>
                    </a:lnB>
                    <a:solidFill>
                      <a:srgbClr val="F8888B"/>
                    </a:solidFill>
                  </a:tcPr>
                </a:tc>
                <a:tc>
                  <a:txBody>
                    <a:bodyPr/>
                    <a:lstStyle/>
                    <a:p>
                      <a:pPr algn="ctr" fontAlgn="b"/>
                      <a:r>
                        <a:rPr lang="en-US" sz="1400" b="0" i="0" u="none" strike="noStrike">
                          <a:solidFill>
                            <a:srgbClr val="000000"/>
                          </a:solidFill>
                          <a:effectLst/>
                          <a:latin typeface="Calibri" panose="020F0502020204030204" pitchFamily="34" charset="0"/>
                        </a:rPr>
                        <a:t>59</a:t>
                      </a:r>
                    </a:p>
                  </a:txBody>
                  <a:tcPr marL="9875" marR="9875" marT="9875" marB="0" anchor="b">
                    <a:lnL>
                      <a:noFill/>
                    </a:lnL>
                    <a:lnR>
                      <a:noFill/>
                    </a:lnR>
                    <a:lnT>
                      <a:noFill/>
                    </a:lnT>
                    <a:lnB>
                      <a:noFill/>
                    </a:lnB>
                    <a:solidFill>
                      <a:srgbClr val="FACFD2"/>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9875" marR="9875" marT="9875" marB="0" anchor="b">
                    <a:lnL>
                      <a:noFill/>
                    </a:lnL>
                    <a:lnR>
                      <a:noFill/>
                    </a:lnR>
                    <a:lnT>
                      <a:noFill/>
                    </a:lnT>
                    <a:lnB>
                      <a:noFill/>
                    </a:lnB>
                    <a:solidFill>
                      <a:srgbClr val="F9ACAE"/>
                    </a:solidFill>
                  </a:tcPr>
                </a:tc>
                <a:tc>
                  <a:txBody>
                    <a:bodyPr/>
                    <a:lstStyle/>
                    <a:p>
                      <a:pPr algn="ctr" fontAlgn="b"/>
                      <a:r>
                        <a:rPr lang="en-US" sz="1400" b="0" i="0" u="none" strike="noStrike">
                          <a:solidFill>
                            <a:srgbClr val="000000"/>
                          </a:solidFill>
                          <a:effectLst/>
                          <a:latin typeface="Calibri" panose="020F0502020204030204" pitchFamily="34" charset="0"/>
                        </a:rPr>
                        <a:t>72</a:t>
                      </a:r>
                    </a:p>
                  </a:txBody>
                  <a:tcPr marL="9875" marR="9875" marT="9875" marB="0" anchor="b">
                    <a:lnL>
                      <a:noFill/>
                    </a:lnL>
                    <a:lnR>
                      <a:noFill/>
                    </a:lnR>
                    <a:lnT>
                      <a:noFill/>
                    </a:lnT>
                    <a:lnB>
                      <a:noFill/>
                    </a:lnB>
                    <a:solidFill>
                      <a:srgbClr val="FBE6E9"/>
                    </a:solidFill>
                  </a:tcPr>
                </a:tc>
                <a:tc>
                  <a:txBody>
                    <a:bodyPr/>
                    <a:lstStyle/>
                    <a:p>
                      <a:pPr algn="ctr" fontAlgn="b"/>
                      <a:r>
                        <a:rPr lang="en-US" sz="1400" b="0" i="0" u="none" strike="noStrike">
                          <a:solidFill>
                            <a:srgbClr val="000000"/>
                          </a:solidFill>
                          <a:effectLst/>
                          <a:latin typeface="Calibri" panose="020F0502020204030204" pitchFamily="34" charset="0"/>
                        </a:rPr>
                        <a:t>39</a:t>
                      </a:r>
                    </a:p>
                  </a:txBody>
                  <a:tcPr marL="9875" marR="9875" marT="9875" marB="0" anchor="b">
                    <a:lnL>
                      <a:noFill/>
                    </a:lnL>
                    <a:lnR>
                      <a:noFill/>
                    </a:lnR>
                    <a:lnT>
                      <a:noFill/>
                    </a:lnT>
                    <a:lnB>
                      <a:noFill/>
                    </a:lnB>
                    <a:solidFill>
                      <a:srgbClr val="F9ACAE"/>
                    </a:solidFill>
                  </a:tcPr>
                </a:tc>
                <a:tc>
                  <a:txBody>
                    <a:bodyPr/>
                    <a:lstStyle/>
                    <a:p>
                      <a:pPr algn="ctr" fontAlgn="b"/>
                      <a:r>
                        <a:rPr lang="en-US" sz="1400" b="1" i="0" u="none" strike="noStrike" dirty="0">
                          <a:solidFill>
                            <a:srgbClr val="000000"/>
                          </a:solidFill>
                          <a:effectLst/>
                          <a:latin typeface="Calibri" panose="020F0502020204030204" pitchFamily="34" charset="0"/>
                        </a:rPr>
                        <a:t>GS</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GOLDMAN SACHS GP.</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4.62%</a:t>
                      </a:r>
                    </a:p>
                  </a:txBody>
                  <a:tcPr marL="9875" marR="9875" marT="9875" marB="0" anchor="b">
                    <a:lnL>
                      <a:noFill/>
                    </a:lnL>
                    <a:lnR>
                      <a:noFill/>
                    </a:lnR>
                    <a:lnT>
                      <a:noFill/>
                    </a:lnT>
                    <a:lnB>
                      <a:noFill/>
                    </a:lnB>
                    <a:solidFill>
                      <a:srgbClr val="99CE7F"/>
                    </a:solidFill>
                  </a:tcPr>
                </a:tc>
                <a:extLst>
                  <a:ext uri="{0D108BD9-81ED-4DB2-BD59-A6C34878D82A}">
                    <a16:rowId xmlns="" xmlns:a16="http://schemas.microsoft.com/office/drawing/2014/main" val="3811168474"/>
                  </a:ext>
                </a:extLst>
              </a:tr>
              <a:tr h="295131">
                <a:tc>
                  <a:txBody>
                    <a:bodyPr/>
                    <a:lstStyle/>
                    <a:p>
                      <a:pPr algn="ctr" fontAlgn="b"/>
                      <a:r>
                        <a:rPr lang="en-US" sz="1400" b="0" i="0" u="none" strike="noStrike">
                          <a:solidFill>
                            <a:srgbClr val="000000"/>
                          </a:solidFill>
                          <a:effectLst/>
                          <a:latin typeface="Calibri" panose="020F0502020204030204" pitchFamily="34" charset="0"/>
                        </a:rPr>
                        <a:t>9</a:t>
                      </a:r>
                    </a:p>
                  </a:txBody>
                  <a:tcPr marL="9875" marR="9875" marT="9875" marB="0" anchor="b">
                    <a:lnL>
                      <a:noFill/>
                    </a:lnL>
                    <a:lnR>
                      <a:noFill/>
                    </a:lnR>
                    <a:lnT>
                      <a:noFill/>
                    </a:lnT>
                    <a:lnB>
                      <a:noFill/>
                    </a:lnB>
                    <a:solidFill>
                      <a:srgbClr val="F87779"/>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875" marR="9875" marT="9875" marB="0" anchor="b">
                    <a:lnL>
                      <a:noFill/>
                    </a:lnL>
                    <a:lnR>
                      <a:noFill/>
                    </a:lnR>
                    <a:lnT>
                      <a:noFill/>
                    </a:lnT>
                    <a:lnB>
                      <a:noFill/>
                    </a:lnB>
                    <a:solidFill>
                      <a:srgbClr val="F8888B"/>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875" marR="9875" marT="9875" marB="0" anchor="b">
                    <a:lnL>
                      <a:noFill/>
                    </a:lnL>
                    <a:lnR>
                      <a:noFill/>
                    </a:lnR>
                    <a:lnT>
                      <a:noFill/>
                    </a:lnT>
                    <a:lnB>
                      <a:noFill/>
                    </a:lnB>
                    <a:solidFill>
                      <a:srgbClr val="F86E70"/>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9875" marR="9875" marT="9875" marB="0" anchor="b">
                    <a:lnL>
                      <a:noFill/>
                    </a:lnL>
                    <a:lnR>
                      <a:noFill/>
                    </a:lnR>
                    <a:lnT>
                      <a:noFill/>
                    </a:lnT>
                    <a:lnB>
                      <a:noFill/>
                    </a:lnB>
                    <a:solidFill>
                      <a:srgbClr val="F99395"/>
                    </a:solidFill>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9875" marR="9875" marT="9875" marB="0" anchor="b">
                    <a:lnL>
                      <a:noFill/>
                    </a:lnL>
                    <a:lnR>
                      <a:noFill/>
                    </a:lnR>
                    <a:lnT>
                      <a:noFill/>
                    </a:lnT>
                    <a:lnB>
                      <a:noFill/>
                    </a:lnB>
                    <a:solidFill>
                      <a:srgbClr val="F8888B"/>
                    </a:solidFill>
                  </a:tcPr>
                </a:tc>
                <a:tc>
                  <a:txBody>
                    <a:bodyPr/>
                    <a:lstStyle/>
                    <a:p>
                      <a:pPr algn="ctr" fontAlgn="b"/>
                      <a:r>
                        <a:rPr lang="en-US" sz="1400" b="0" i="0" u="none" strike="noStrike">
                          <a:solidFill>
                            <a:srgbClr val="000000"/>
                          </a:solidFill>
                          <a:effectLst/>
                          <a:latin typeface="Calibri" panose="020F0502020204030204" pitchFamily="34" charset="0"/>
                        </a:rPr>
                        <a:t>26</a:t>
                      </a:r>
                    </a:p>
                  </a:txBody>
                  <a:tcPr marL="9875" marR="9875" marT="9875" marB="0" anchor="b">
                    <a:lnL>
                      <a:noFill/>
                    </a:lnL>
                    <a:lnR>
                      <a:noFill/>
                    </a:lnR>
                    <a:lnT>
                      <a:noFill/>
                    </a:lnT>
                    <a:lnB>
                      <a:noFill/>
                    </a:lnB>
                    <a:solidFill>
                      <a:srgbClr val="F99597"/>
                    </a:solidFill>
                  </a:tcPr>
                </a:tc>
                <a:tc>
                  <a:txBody>
                    <a:bodyPr/>
                    <a:lstStyle/>
                    <a:p>
                      <a:pPr algn="ctr" fontAlgn="b"/>
                      <a:r>
                        <a:rPr lang="en-US" sz="1400" b="0" i="0" u="none" strike="noStrike">
                          <a:solidFill>
                            <a:srgbClr val="000000"/>
                          </a:solidFill>
                          <a:effectLst/>
                          <a:latin typeface="Calibri" panose="020F0502020204030204" pitchFamily="34" charset="0"/>
                        </a:rPr>
                        <a:t>47</a:t>
                      </a:r>
                    </a:p>
                  </a:txBody>
                  <a:tcPr marL="9875" marR="9875" marT="9875" marB="0" anchor="b">
                    <a:lnL>
                      <a:noFill/>
                    </a:lnL>
                    <a:lnR>
                      <a:noFill/>
                    </a:lnR>
                    <a:lnT>
                      <a:noFill/>
                    </a:lnT>
                    <a:lnB>
                      <a:noFill/>
                    </a:lnB>
                    <a:solidFill>
                      <a:srgbClr val="FABABD"/>
                    </a:solidFill>
                  </a:tcPr>
                </a:tc>
                <a:tc>
                  <a:txBody>
                    <a:bodyPr/>
                    <a:lstStyle/>
                    <a:p>
                      <a:pPr algn="ctr" fontAlgn="b"/>
                      <a:r>
                        <a:rPr lang="en-US" sz="1400" b="1" i="0" u="none" strike="noStrike" dirty="0">
                          <a:solidFill>
                            <a:srgbClr val="000000"/>
                          </a:solidFill>
                          <a:effectLst/>
                          <a:latin typeface="Calibri" panose="020F0502020204030204" pitchFamily="34" charset="0"/>
                        </a:rPr>
                        <a:t>REGN</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REGENERON PHARMS.</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-1.65%</a:t>
                      </a:r>
                    </a:p>
                  </a:txBody>
                  <a:tcPr marL="9875" marR="9875" marT="9875" marB="0" anchor="b">
                    <a:lnL>
                      <a:noFill/>
                    </a:lnL>
                    <a:lnR>
                      <a:noFill/>
                    </a:lnR>
                    <a:lnT>
                      <a:noFill/>
                    </a:lnT>
                    <a:lnB>
                      <a:noFill/>
                    </a:lnB>
                    <a:solidFill>
                      <a:srgbClr val="E6E483"/>
                    </a:solidFill>
                  </a:tcPr>
                </a:tc>
                <a:extLst>
                  <a:ext uri="{0D108BD9-81ED-4DB2-BD59-A6C34878D82A}">
                    <a16:rowId xmlns="" xmlns:a16="http://schemas.microsoft.com/office/drawing/2014/main" val="4203598454"/>
                  </a:ext>
                </a:extLst>
              </a:tr>
              <a:tr h="295131">
                <a:tc>
                  <a:txBody>
                    <a:bodyPr/>
                    <a:lstStyle/>
                    <a:p>
                      <a:pPr algn="ctr" fontAlgn="b"/>
                      <a:r>
                        <a:rPr lang="en-US" sz="1400" b="0" i="0" u="none" strike="noStrike">
                          <a:solidFill>
                            <a:srgbClr val="000000"/>
                          </a:solidFill>
                          <a:effectLst/>
                          <a:latin typeface="Calibri" panose="020F0502020204030204" pitchFamily="34" charset="0"/>
                        </a:rPr>
                        <a:t>84</a:t>
                      </a:r>
                    </a:p>
                  </a:txBody>
                  <a:tcPr marL="9875" marR="9875" marT="9875" marB="0" anchor="b">
                    <a:lnL>
                      <a:noFill/>
                    </a:lnL>
                    <a:lnR>
                      <a:noFill/>
                    </a:lnR>
                    <a:lnT>
                      <a:noFill/>
                    </a:lnT>
                    <a:lnB>
                      <a:noFill/>
                    </a:lnB>
                    <a:solidFill>
                      <a:srgbClr val="FCFCFF"/>
                    </a:solidFill>
                  </a:tcPr>
                </a:tc>
                <a:tc>
                  <a:txBody>
                    <a:bodyPr/>
                    <a:lstStyle/>
                    <a:p>
                      <a:pPr algn="ctr" fontAlgn="b"/>
                      <a:r>
                        <a:rPr lang="en-US" sz="1400" b="0" i="0" u="none" strike="noStrike">
                          <a:solidFill>
                            <a:srgbClr val="000000"/>
                          </a:solidFill>
                          <a:effectLst/>
                          <a:latin typeface="Calibri" panose="020F0502020204030204" pitchFamily="34" charset="0"/>
                        </a:rPr>
                        <a:t>53</a:t>
                      </a:r>
                    </a:p>
                  </a:txBody>
                  <a:tcPr marL="9875" marR="9875" marT="9875" marB="0" anchor="b">
                    <a:lnL>
                      <a:noFill/>
                    </a:lnL>
                    <a:lnR>
                      <a:noFill/>
                    </a:lnR>
                    <a:lnT>
                      <a:noFill/>
                    </a:lnT>
                    <a:lnB>
                      <a:noFill/>
                    </a:lnB>
                    <a:solidFill>
                      <a:srgbClr val="FAC5C7"/>
                    </a:solidFill>
                  </a:tcPr>
                </a:tc>
                <a:tc>
                  <a:txBody>
                    <a:bodyPr/>
                    <a:lstStyle/>
                    <a:p>
                      <a:pPr algn="ctr" fontAlgn="b"/>
                      <a:r>
                        <a:rPr lang="en-US" sz="1400" b="0" i="0" u="none" strike="noStrike">
                          <a:solidFill>
                            <a:srgbClr val="000000"/>
                          </a:solidFill>
                          <a:effectLst/>
                          <a:latin typeface="Calibri" panose="020F0502020204030204" pitchFamily="34" charset="0"/>
                        </a:rPr>
                        <a:t>43</a:t>
                      </a:r>
                    </a:p>
                  </a:txBody>
                  <a:tcPr marL="9875" marR="9875" marT="9875" marB="0" anchor="b">
                    <a:lnL>
                      <a:noFill/>
                    </a:lnL>
                    <a:lnR>
                      <a:noFill/>
                    </a:lnR>
                    <a:lnT>
                      <a:noFill/>
                    </a:lnT>
                    <a:lnB>
                      <a:noFill/>
                    </a:lnB>
                    <a:solidFill>
                      <a:srgbClr val="FAB3B5"/>
                    </a:solidFill>
                  </a:tcPr>
                </a:tc>
                <a:tc>
                  <a:txBody>
                    <a:bodyPr/>
                    <a:lstStyle/>
                    <a:p>
                      <a:pPr algn="ctr" fontAlgn="b"/>
                      <a:r>
                        <a:rPr lang="en-US" sz="1400" b="0" i="0" u="none" strike="noStrike">
                          <a:solidFill>
                            <a:srgbClr val="000000"/>
                          </a:solidFill>
                          <a:effectLst/>
                          <a:latin typeface="Calibri" panose="020F0502020204030204" pitchFamily="34" charset="0"/>
                        </a:rPr>
                        <a:t>10</a:t>
                      </a:r>
                    </a:p>
                  </a:txBody>
                  <a:tcPr marL="9875" marR="9875" marT="9875" marB="0" anchor="b">
                    <a:lnL>
                      <a:noFill/>
                    </a:lnL>
                    <a:lnR>
                      <a:noFill/>
                    </a:lnR>
                    <a:lnT>
                      <a:noFill/>
                    </a:lnT>
                    <a:lnB>
                      <a:noFill/>
                    </a:lnB>
                    <a:solidFill>
                      <a:srgbClr val="F8787B"/>
                    </a:solidFill>
                  </a:tcPr>
                </a:tc>
                <a:tc>
                  <a:txBody>
                    <a:bodyPr/>
                    <a:lstStyle/>
                    <a:p>
                      <a:pPr algn="ctr" fontAlgn="b"/>
                      <a:r>
                        <a:rPr lang="en-US" sz="1400" b="0" i="0" u="none" strike="noStrike">
                          <a:solidFill>
                            <a:srgbClr val="000000"/>
                          </a:solidFill>
                          <a:effectLst/>
                          <a:latin typeface="Calibri" panose="020F0502020204030204" pitchFamily="34" charset="0"/>
                        </a:rPr>
                        <a:t>52</a:t>
                      </a:r>
                    </a:p>
                  </a:txBody>
                  <a:tcPr marL="9875" marR="9875" marT="9875" marB="0" anchor="b">
                    <a:lnL>
                      <a:noFill/>
                    </a:lnL>
                    <a:lnR>
                      <a:noFill/>
                    </a:lnR>
                    <a:lnT>
                      <a:noFill/>
                    </a:lnT>
                    <a:lnB>
                      <a:noFill/>
                    </a:lnB>
                    <a:solidFill>
                      <a:srgbClr val="FAC3C5"/>
                    </a:solidFill>
                  </a:tcPr>
                </a:tc>
                <a:tc>
                  <a:txBody>
                    <a:bodyPr/>
                    <a:lstStyle/>
                    <a:p>
                      <a:pPr algn="ctr" fontAlgn="b"/>
                      <a:r>
                        <a:rPr lang="en-US" sz="1400" b="0" i="0" u="none" strike="noStrike" dirty="0">
                          <a:solidFill>
                            <a:srgbClr val="000000"/>
                          </a:solidFill>
                          <a:effectLst/>
                          <a:latin typeface="Calibri" panose="020F0502020204030204" pitchFamily="34" charset="0"/>
                        </a:rPr>
                        <a:t>47</a:t>
                      </a:r>
                    </a:p>
                  </a:txBody>
                  <a:tcPr marL="9875" marR="9875" marT="9875" marB="0" anchor="b">
                    <a:lnL>
                      <a:noFill/>
                    </a:lnL>
                    <a:lnR>
                      <a:noFill/>
                    </a:lnR>
                    <a:lnT>
                      <a:noFill/>
                    </a:lnT>
                    <a:lnB>
                      <a:noFill/>
                    </a:lnB>
                    <a:solidFill>
                      <a:srgbClr val="FABABD"/>
                    </a:solidFill>
                  </a:tcPr>
                </a:tc>
                <a:tc>
                  <a:txBody>
                    <a:bodyPr/>
                    <a:lstStyle/>
                    <a:p>
                      <a:pPr algn="ctr" fontAlgn="b"/>
                      <a:r>
                        <a:rPr lang="en-US" sz="1400" b="0" i="0" u="none" strike="noStrike">
                          <a:solidFill>
                            <a:srgbClr val="000000"/>
                          </a:solidFill>
                          <a:effectLst/>
                          <a:latin typeface="Calibri" panose="020F0502020204030204" pitchFamily="34" charset="0"/>
                        </a:rPr>
                        <a:t>48</a:t>
                      </a:r>
                    </a:p>
                  </a:txBody>
                  <a:tcPr marL="9875" marR="9875" marT="9875" marB="0" anchor="b">
                    <a:lnL>
                      <a:noFill/>
                    </a:lnL>
                    <a:lnR>
                      <a:noFill/>
                    </a:lnR>
                    <a:lnT>
                      <a:noFill/>
                    </a:lnT>
                    <a:lnB>
                      <a:noFill/>
                    </a:lnB>
                    <a:solidFill>
                      <a:srgbClr val="FABCBE"/>
                    </a:solidFill>
                  </a:tcPr>
                </a:tc>
                <a:tc>
                  <a:txBody>
                    <a:bodyPr/>
                    <a:lstStyle/>
                    <a:p>
                      <a:pPr algn="ctr" fontAlgn="b"/>
                      <a:r>
                        <a:rPr lang="en-US" sz="1400" b="1" i="0" u="none" strike="noStrike" dirty="0">
                          <a:solidFill>
                            <a:srgbClr val="000000"/>
                          </a:solidFill>
                          <a:effectLst/>
                          <a:latin typeface="Calibri" panose="020F0502020204030204" pitchFamily="34" charset="0"/>
                        </a:rPr>
                        <a:t>IBM</a:t>
                      </a:r>
                    </a:p>
                  </a:txBody>
                  <a:tcPr marL="9875" marR="9875" marT="9875" marB="0" anchor="b">
                    <a:lnL>
                      <a:noFill/>
                    </a:lnL>
                    <a:lnR>
                      <a:noFill/>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INTERNATIONAL BUS.MCHS.</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0.05%</a:t>
                      </a:r>
                    </a:p>
                  </a:txBody>
                  <a:tcPr marL="9875" marR="9875" marT="9875" marB="0" anchor="b">
                    <a:lnL>
                      <a:noFill/>
                    </a:lnL>
                    <a:lnR>
                      <a:noFill/>
                    </a:lnR>
                    <a:lnT>
                      <a:noFill/>
                    </a:lnT>
                    <a:lnB>
                      <a:noFill/>
                    </a:lnB>
                    <a:solidFill>
                      <a:srgbClr val="D1DE82"/>
                    </a:solidFill>
                  </a:tcPr>
                </a:tc>
                <a:extLst>
                  <a:ext uri="{0D108BD9-81ED-4DB2-BD59-A6C34878D82A}">
                    <a16:rowId xmlns="" xmlns:a16="http://schemas.microsoft.com/office/drawing/2014/main" val="2978827328"/>
                  </a:ext>
                </a:extLst>
              </a:tr>
              <a:tr h="295131">
                <a:tc>
                  <a:txBody>
                    <a:bodyPr/>
                    <a:lstStyle/>
                    <a:p>
                      <a:pPr algn="ctr" fontAlgn="b"/>
                      <a:r>
                        <a:rPr lang="en-US" sz="1400" b="0" i="0" u="none" strike="noStrike">
                          <a:solidFill>
                            <a:srgbClr val="000000"/>
                          </a:solidFill>
                          <a:effectLst/>
                          <a:latin typeface="Calibri" panose="020F0502020204030204" pitchFamily="34" charset="0"/>
                        </a:rPr>
                        <a:t>11</a:t>
                      </a:r>
                    </a:p>
                  </a:txBody>
                  <a:tcPr marL="9875" marR="9875" marT="9875" marB="0" anchor="b">
                    <a:lnL>
                      <a:noFill/>
                    </a:lnL>
                    <a:lnR>
                      <a:noFill/>
                    </a:lnR>
                    <a:lnT>
                      <a:noFill/>
                    </a:lnT>
                    <a:lnB>
                      <a:noFill/>
                    </a:lnB>
                    <a:solidFill>
                      <a:srgbClr val="F87A7C"/>
                    </a:solidFill>
                  </a:tcPr>
                </a:tc>
                <a:tc>
                  <a:txBody>
                    <a:bodyPr/>
                    <a:lstStyle/>
                    <a:p>
                      <a:pPr algn="ctr" fontAlgn="b"/>
                      <a:r>
                        <a:rPr lang="en-US" sz="1400" b="0" i="0" u="none" strike="noStrike">
                          <a:solidFill>
                            <a:srgbClr val="000000"/>
                          </a:solidFill>
                          <a:effectLst/>
                          <a:latin typeface="Calibri" panose="020F0502020204030204" pitchFamily="34" charset="0"/>
                        </a:rPr>
                        <a:t>28</a:t>
                      </a:r>
                    </a:p>
                  </a:txBody>
                  <a:tcPr marL="9875" marR="9875" marT="9875" marB="0" anchor="b">
                    <a:lnL>
                      <a:noFill/>
                    </a:lnL>
                    <a:lnR>
                      <a:noFill/>
                    </a:lnR>
                    <a:lnT>
                      <a:noFill/>
                    </a:lnT>
                    <a:lnB>
                      <a:noFill/>
                    </a:lnB>
                    <a:solidFill>
                      <a:srgbClr val="F9989B"/>
                    </a:solid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9875" marR="9875" marT="9875" marB="0" anchor="b">
                    <a:lnL>
                      <a:noFill/>
                    </a:lnL>
                    <a:lnR>
                      <a:noFill/>
                    </a:lnR>
                    <a:lnT>
                      <a:noFill/>
                    </a:lnT>
                    <a:lnB>
                      <a:noFill/>
                    </a:lnB>
                    <a:solidFill>
                      <a:srgbClr val="F98F92"/>
                    </a:solidFill>
                  </a:tcPr>
                </a:tc>
                <a:tc>
                  <a:txBody>
                    <a:bodyPr/>
                    <a:lstStyle/>
                    <a:p>
                      <a:pPr algn="ctr" fontAlgn="b"/>
                      <a:r>
                        <a:rPr lang="en-US" sz="1400" b="0" i="0" u="none" strike="noStrike">
                          <a:solidFill>
                            <a:srgbClr val="000000"/>
                          </a:solidFill>
                          <a:effectLst/>
                          <a:latin typeface="Calibri" panose="020F0502020204030204" pitchFamily="34" charset="0"/>
                        </a:rPr>
                        <a:t>72</a:t>
                      </a:r>
                    </a:p>
                  </a:txBody>
                  <a:tcPr marL="9875" marR="9875" marT="9875" marB="0" anchor="b">
                    <a:lnL>
                      <a:noFill/>
                    </a:lnL>
                    <a:lnR>
                      <a:noFill/>
                    </a:lnR>
                    <a:lnT>
                      <a:noFill/>
                    </a:lnT>
                    <a:lnB>
                      <a:noFill/>
                    </a:lnB>
                    <a:solidFill>
                      <a:srgbClr val="FBE6E9"/>
                    </a:solidFill>
                  </a:tcPr>
                </a:tc>
                <a:tc>
                  <a:txBody>
                    <a:bodyPr/>
                    <a:lstStyle/>
                    <a:p>
                      <a:pPr algn="ctr" fontAlgn="b"/>
                      <a:r>
                        <a:rPr lang="en-US" sz="1400" b="0" i="0" u="none" strike="noStrike">
                          <a:solidFill>
                            <a:srgbClr val="000000"/>
                          </a:solidFill>
                          <a:effectLst/>
                          <a:latin typeface="Calibri" panose="020F0502020204030204" pitchFamily="34" charset="0"/>
                        </a:rPr>
                        <a:t>28</a:t>
                      </a:r>
                    </a:p>
                  </a:txBody>
                  <a:tcPr marL="9875" marR="9875" marT="9875" marB="0" anchor="b">
                    <a:lnL>
                      <a:noFill/>
                    </a:lnL>
                    <a:lnR>
                      <a:noFill/>
                    </a:lnR>
                    <a:lnT>
                      <a:noFill/>
                    </a:lnT>
                    <a:lnB>
                      <a:noFill/>
                    </a:lnB>
                    <a:solidFill>
                      <a:srgbClr val="F9989B"/>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9875" marR="9875" marT="9875" marB="0" anchor="b">
                    <a:lnL>
                      <a:noFill/>
                    </a:lnL>
                    <a:lnR>
                      <a:noFill/>
                    </a:lnR>
                    <a:lnT>
                      <a:noFill/>
                    </a:lnT>
                    <a:lnB>
                      <a:noFill/>
                    </a:lnB>
                    <a:solidFill>
                      <a:srgbClr val="F99799"/>
                    </a:solidFill>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9875" marR="9875" marT="9875" marB="0" anchor="b">
                    <a:lnL>
                      <a:noFill/>
                    </a:lnL>
                    <a:lnR>
                      <a:noFill/>
                    </a:lnR>
                    <a:lnT>
                      <a:noFill/>
                    </a:lnT>
                    <a:lnB>
                      <a:noFill/>
                    </a:lnB>
                    <a:solidFill>
                      <a:srgbClr val="FBDCDE"/>
                    </a:solidFill>
                  </a:tcPr>
                </a:tc>
                <a:tc>
                  <a:txBody>
                    <a:bodyPr/>
                    <a:lstStyle/>
                    <a:p>
                      <a:pPr algn="ctr" fontAlgn="b"/>
                      <a:r>
                        <a:rPr lang="en-US" sz="1400" b="1" i="0" u="none" strike="noStrike" dirty="0">
                          <a:solidFill>
                            <a:srgbClr val="000000"/>
                          </a:solidFill>
                          <a:effectLst/>
                          <a:latin typeface="Calibri" panose="020F0502020204030204" pitchFamily="34" charset="0"/>
                        </a:rPr>
                        <a:t>RL</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RALPH LAUREN CL.A</a:t>
                      </a:r>
                    </a:p>
                  </a:txBody>
                  <a:tcPr marL="9875" marR="9875" marT="987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-0.91%</a:t>
                      </a:r>
                    </a:p>
                  </a:txBody>
                  <a:tcPr marL="9875" marR="9875" marT="9875" marB="0" anchor="b">
                    <a:lnL>
                      <a:noFill/>
                    </a:lnL>
                    <a:lnR>
                      <a:noFill/>
                    </a:lnR>
                    <a:lnT>
                      <a:noFill/>
                    </a:lnT>
                    <a:lnB>
                      <a:noFill/>
                    </a:lnB>
                    <a:solidFill>
                      <a:srgbClr val="DDE283"/>
                    </a:solidFill>
                  </a:tcPr>
                </a:tc>
                <a:extLst>
                  <a:ext uri="{0D108BD9-81ED-4DB2-BD59-A6C34878D82A}">
                    <a16:rowId xmlns="" xmlns:a16="http://schemas.microsoft.com/office/drawing/2014/main" val="2062253398"/>
                  </a:ext>
                </a:extLst>
              </a:tr>
            </a:tbl>
          </a:graphicData>
        </a:graphic>
      </p:graphicFrame>
      <p:sp>
        <p:nvSpPr>
          <p:cNvPr id="4" name="Google Shape;219;p29">
            <a:extLst>
              <a:ext uri="{FF2B5EF4-FFF2-40B4-BE49-F238E27FC236}">
                <a16:creationId xmlns="" xmlns:a16="http://schemas.microsoft.com/office/drawing/2014/main" id="{13F5BACD-F4AA-4A45-BC15-5171D5DB745C}"/>
              </a:ext>
            </a:extLst>
          </p:cNvPr>
          <p:cNvSpPr txBox="1"/>
          <p:nvPr/>
        </p:nvSpPr>
        <p:spPr>
          <a:xfrm>
            <a:off x="26799" y="6526534"/>
            <a:ext cx="54821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Yahoo Finance: As You Sow; HIP Investor</a:t>
            </a:r>
            <a:endParaRPr sz="1000" dirty="0">
              <a:solidFill>
                <a:schemeClr val="tx1">
                  <a:lumMod val="65000"/>
                  <a:lumOff val="35000"/>
                </a:schemeClr>
              </a:solidFill>
            </a:endParaRPr>
          </a:p>
        </p:txBody>
      </p:sp>
    </p:spTree>
    <p:extLst>
      <p:ext uri="{BB962C8B-B14F-4D97-AF65-F5344CB8AC3E}">
        <p14:creationId xmlns:p14="http://schemas.microsoft.com/office/powerpoint/2010/main" val="403413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3676C-0923-6F4C-AB76-1CA6AE871954}"/>
              </a:ext>
            </a:extLst>
          </p:cNvPr>
          <p:cNvSpPr>
            <a:spLocks noGrp="1"/>
          </p:cNvSpPr>
          <p:nvPr>
            <p:ph type="title"/>
          </p:nvPr>
        </p:nvSpPr>
        <p:spPr/>
        <p:txBody>
          <a:bodyPr>
            <a:normAutofit/>
          </a:bodyPr>
          <a:lstStyle/>
          <a:p>
            <a:pPr algn="ctr"/>
            <a:r>
              <a:rPr lang="en-US" sz="2800" b="1" dirty="0">
                <a:solidFill>
                  <a:schemeClr val="accent1">
                    <a:lumMod val="75000"/>
                  </a:schemeClr>
                </a:solidFill>
              </a:rPr>
              <a:t>Discovery, Disney, and Comcast CEOs Have Made </a:t>
            </a:r>
            <a:r>
              <a:rPr lang="en-US" sz="2800" b="1" dirty="0" smtClean="0">
                <a:solidFill>
                  <a:schemeClr val="accent1">
                    <a:lumMod val="75000"/>
                  </a:schemeClr>
                </a:solidFill>
              </a:rPr>
              <a:t>the Overpaid </a:t>
            </a:r>
            <a:r>
              <a:rPr lang="en-US" sz="2800" b="1" dirty="0">
                <a:solidFill>
                  <a:schemeClr val="accent1">
                    <a:lumMod val="75000"/>
                  </a:schemeClr>
                </a:solidFill>
              </a:rPr>
              <a:t>Top 25 Every Year</a:t>
            </a:r>
            <a:endParaRPr lang="en-US" sz="2800" dirty="0">
              <a:solidFill>
                <a:schemeClr val="accent1">
                  <a:lumMod val="75000"/>
                </a:schemeClr>
              </a:solidFill>
            </a:endParaRPr>
          </a:p>
        </p:txBody>
      </p:sp>
      <p:pic>
        <p:nvPicPr>
          <p:cNvPr id="5" name="Picture 4" descr="Chart, scatter chart&#10;&#10;Description automatically generated">
            <a:extLst>
              <a:ext uri="{FF2B5EF4-FFF2-40B4-BE49-F238E27FC236}">
                <a16:creationId xmlns="" xmlns:a16="http://schemas.microsoft.com/office/drawing/2014/main" id="{A943287B-A555-A341-BFA6-2D8872883DBF}"/>
              </a:ext>
            </a:extLst>
          </p:cNvPr>
          <p:cNvPicPr>
            <a:picLocks noChangeAspect="1"/>
          </p:cNvPicPr>
          <p:nvPr/>
        </p:nvPicPr>
        <p:blipFill>
          <a:blip r:embed="rId2"/>
          <a:stretch>
            <a:fillRect/>
          </a:stretch>
        </p:blipFill>
        <p:spPr>
          <a:xfrm>
            <a:off x="698642" y="1549106"/>
            <a:ext cx="7746715" cy="4737603"/>
          </a:xfrm>
          <a:prstGeom prst="rect">
            <a:avLst/>
          </a:prstGeom>
        </p:spPr>
      </p:pic>
      <p:sp>
        <p:nvSpPr>
          <p:cNvPr id="6" name="Google Shape;219;p29">
            <a:extLst>
              <a:ext uri="{FF2B5EF4-FFF2-40B4-BE49-F238E27FC236}">
                <a16:creationId xmlns="" xmlns:a16="http://schemas.microsoft.com/office/drawing/2014/main" id="{710EB4F6-E51C-7F4F-A107-167562EC6B38}"/>
              </a:ext>
            </a:extLst>
          </p:cNvPr>
          <p:cNvSpPr txBox="1"/>
          <p:nvPr/>
        </p:nvSpPr>
        <p:spPr>
          <a:xfrm>
            <a:off x="26799" y="6526534"/>
            <a:ext cx="54821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As You Sow; HIP Investor</a:t>
            </a:r>
            <a:endParaRPr sz="1000" dirty="0">
              <a:solidFill>
                <a:schemeClr val="tx1">
                  <a:lumMod val="65000"/>
                  <a:lumOff val="35000"/>
                </a:schemeClr>
              </a:solidFill>
            </a:endParaRPr>
          </a:p>
        </p:txBody>
      </p:sp>
    </p:spTree>
    <p:extLst>
      <p:ext uri="{BB962C8B-B14F-4D97-AF65-F5344CB8AC3E}">
        <p14:creationId xmlns:p14="http://schemas.microsoft.com/office/powerpoint/2010/main" val="347388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8CD1D7-BEC1-4448-8BFB-42F5AA046E5B}"/>
              </a:ext>
            </a:extLst>
          </p:cNvPr>
          <p:cNvSpPr>
            <a:spLocks noGrp="1"/>
          </p:cNvSpPr>
          <p:nvPr>
            <p:ph type="title"/>
          </p:nvPr>
        </p:nvSpPr>
        <p:spPr/>
        <p:txBody>
          <a:bodyPr>
            <a:normAutofit/>
          </a:bodyPr>
          <a:lstStyle/>
          <a:p>
            <a:pPr algn="ctr"/>
            <a:r>
              <a:rPr lang="en-US" sz="2800" b="1" dirty="0" smtClean="0">
                <a:solidFill>
                  <a:schemeClr val="accent1">
                    <a:lumMod val="75000"/>
                  </a:schemeClr>
                </a:solidFill>
                <a:ea typeface="Calibri"/>
                <a:cs typeface="Calibri"/>
                <a:sym typeface="Calibri"/>
              </a:rPr>
              <a:t>Firms </a:t>
            </a:r>
            <a:r>
              <a:rPr lang="en-US" sz="2800" b="1" dirty="0">
                <a:solidFill>
                  <a:schemeClr val="accent1">
                    <a:lumMod val="75000"/>
                  </a:schemeClr>
                </a:solidFill>
                <a:ea typeface="Calibri"/>
                <a:cs typeface="Calibri"/>
                <a:sym typeface="Calibri"/>
              </a:rPr>
              <a:t>Never on the Overpaid CEO List Made 2.87x More Financial Returns than the 9 Recurring Firms</a:t>
            </a:r>
            <a:br>
              <a:rPr lang="en-US" sz="2800" b="1" dirty="0">
                <a:solidFill>
                  <a:schemeClr val="accent1">
                    <a:lumMod val="75000"/>
                  </a:schemeClr>
                </a:solidFill>
                <a:ea typeface="Calibri"/>
                <a:cs typeface="Calibri"/>
                <a:sym typeface="Calibri"/>
              </a:rPr>
            </a:br>
            <a:endParaRPr lang="en-US" sz="2800" dirty="0">
              <a:solidFill>
                <a:schemeClr val="accent1">
                  <a:lumMod val="75000"/>
                </a:schemeClr>
              </a:solidFill>
            </a:endParaRPr>
          </a:p>
        </p:txBody>
      </p:sp>
      <p:sp>
        <p:nvSpPr>
          <p:cNvPr id="3" name="Google Shape;239;p31">
            <a:extLst>
              <a:ext uri="{FF2B5EF4-FFF2-40B4-BE49-F238E27FC236}">
                <a16:creationId xmlns="" xmlns:a16="http://schemas.microsoft.com/office/drawing/2014/main" id="{B97E9F73-ACE9-294B-8530-B0CC55595538}"/>
              </a:ext>
            </a:extLst>
          </p:cNvPr>
          <p:cNvSpPr txBox="1"/>
          <p:nvPr/>
        </p:nvSpPr>
        <p:spPr>
          <a:xfrm>
            <a:off x="0" y="6534835"/>
            <a:ext cx="54604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Source: ISS; </a:t>
            </a:r>
            <a:r>
              <a:rPr lang="en-US" sz="1000" dirty="0">
                <a:solidFill>
                  <a:schemeClr val="tx1">
                    <a:lumMod val="65000"/>
                    <a:lumOff val="35000"/>
                  </a:schemeClr>
                </a:solidFill>
                <a:latin typeface="Arial" panose="020B0604020202020204" pitchFamily="34" charset="0"/>
                <a:cs typeface="Arial" panose="020B0604020202020204" pitchFamily="34" charset="0"/>
              </a:rPr>
              <a:t>Refinitiv</a:t>
            </a: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As You Sow; HIP Investor</a:t>
            </a:r>
            <a:endParaRP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descr="Chart&#10;&#10;Description automatically generated">
            <a:extLst>
              <a:ext uri="{FF2B5EF4-FFF2-40B4-BE49-F238E27FC236}">
                <a16:creationId xmlns="" xmlns:a16="http://schemas.microsoft.com/office/drawing/2014/main" id="{BF04ABE6-6288-0B44-B546-217671BF1765}"/>
              </a:ext>
            </a:extLst>
          </p:cNvPr>
          <p:cNvPicPr>
            <a:picLocks noChangeAspect="1"/>
          </p:cNvPicPr>
          <p:nvPr/>
        </p:nvPicPr>
        <p:blipFill>
          <a:blip r:embed="rId2"/>
          <a:stretch>
            <a:fillRect/>
          </a:stretch>
        </p:blipFill>
        <p:spPr>
          <a:xfrm>
            <a:off x="0" y="1759085"/>
            <a:ext cx="9144000" cy="3339830"/>
          </a:xfrm>
          <a:prstGeom prst="rect">
            <a:avLst/>
          </a:prstGeom>
        </p:spPr>
      </p:pic>
      <p:sp>
        <p:nvSpPr>
          <p:cNvPr id="8" name="Google Shape;240;p31">
            <a:extLst>
              <a:ext uri="{FF2B5EF4-FFF2-40B4-BE49-F238E27FC236}">
                <a16:creationId xmlns="" xmlns:a16="http://schemas.microsoft.com/office/drawing/2014/main" id="{073B4C9F-F324-7341-A964-71D37EA7C2DE}"/>
              </a:ext>
            </a:extLst>
          </p:cNvPr>
          <p:cNvSpPr txBox="1"/>
          <p:nvPr/>
        </p:nvSpPr>
        <p:spPr>
          <a:xfrm>
            <a:off x="104406" y="3973416"/>
            <a:ext cx="3265517" cy="11254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000000"/>
                </a:solidFill>
                <a:latin typeface="Calibri"/>
                <a:ea typeface="Calibri"/>
                <a:cs typeface="Calibri"/>
                <a:sym typeface="Calibri"/>
              </a:rPr>
              <a:t>Divesting, underweighting, or excluding these 9 firms would have been better for investors</a:t>
            </a:r>
            <a:endParaRPr sz="105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236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6A6FF5-85B6-3A47-81AB-15BABB936AFB}"/>
              </a:ext>
            </a:extLst>
          </p:cNvPr>
          <p:cNvSpPr>
            <a:spLocks noGrp="1"/>
          </p:cNvSpPr>
          <p:nvPr>
            <p:ph type="title"/>
          </p:nvPr>
        </p:nvSpPr>
        <p:spPr>
          <a:xfrm>
            <a:off x="553250" y="852927"/>
            <a:ext cx="8364718" cy="484095"/>
          </a:xfrm>
        </p:spPr>
        <p:txBody>
          <a:bodyPr>
            <a:normAutofit fontScale="90000"/>
          </a:bodyPr>
          <a:lstStyle/>
          <a:p>
            <a:pPr algn="ctr"/>
            <a:r>
              <a:rPr lang="en-US" sz="2800" b="1" dirty="0">
                <a:solidFill>
                  <a:schemeClr val="accent1">
                    <a:lumMod val="75000"/>
                  </a:schemeClr>
                </a:solidFill>
                <a:ea typeface="Calibri"/>
                <a:cs typeface="Calibri"/>
                <a:sym typeface="Calibri"/>
              </a:rPr>
              <a:t>In 4 of the Last 5 Years, Firms Never on the List Outperformed the 9 </a:t>
            </a:r>
            <a:r>
              <a:rPr lang="en-US" sz="2800" b="1" dirty="0" smtClean="0">
                <a:solidFill>
                  <a:schemeClr val="accent1">
                    <a:lumMod val="75000"/>
                  </a:schemeClr>
                </a:solidFill>
                <a:ea typeface="Calibri"/>
                <a:cs typeface="Calibri"/>
                <a:sym typeface="Calibri"/>
              </a:rPr>
              <a:t>Firms with the Most </a:t>
            </a:r>
            <a:r>
              <a:rPr lang="en-US" sz="2800" b="1" dirty="0">
                <a:solidFill>
                  <a:schemeClr val="accent1">
                    <a:lumMod val="75000"/>
                  </a:schemeClr>
                </a:solidFill>
                <a:ea typeface="Calibri"/>
                <a:cs typeface="Calibri"/>
                <a:sym typeface="Calibri"/>
              </a:rPr>
              <a:t>Overpaid </a:t>
            </a:r>
            <a:r>
              <a:rPr lang="en-US" sz="2800" b="1" dirty="0" smtClean="0">
                <a:solidFill>
                  <a:schemeClr val="accent1">
                    <a:lumMod val="75000"/>
                  </a:schemeClr>
                </a:solidFill>
                <a:ea typeface="Calibri"/>
                <a:cs typeface="Calibri"/>
                <a:sym typeface="Calibri"/>
              </a:rPr>
              <a:t>CEOs</a:t>
            </a:r>
            <a:br>
              <a:rPr lang="en-US" sz="2800" b="1" dirty="0" smtClean="0">
                <a:solidFill>
                  <a:schemeClr val="accent1">
                    <a:lumMod val="75000"/>
                  </a:schemeClr>
                </a:solidFill>
                <a:ea typeface="Calibri"/>
                <a:cs typeface="Calibri"/>
                <a:sym typeface="Calibri"/>
              </a:rPr>
            </a:br>
            <a:r>
              <a:rPr lang="en-US" sz="2800" b="1" dirty="0" smtClean="0">
                <a:solidFill>
                  <a:schemeClr val="accent1">
                    <a:lumMod val="75000"/>
                  </a:schemeClr>
                </a:solidFill>
                <a:ea typeface="Calibri"/>
                <a:cs typeface="Calibri"/>
                <a:sym typeface="Calibri"/>
              </a:rPr>
              <a:t> </a:t>
            </a:r>
            <a:r>
              <a:rPr lang="en-US" sz="2800" dirty="0">
                <a:solidFill>
                  <a:schemeClr val="accent1">
                    <a:lumMod val="75000"/>
                  </a:schemeClr>
                </a:solidFill>
              </a:rPr>
              <a:t/>
            </a:r>
            <a:br>
              <a:rPr lang="en-US" sz="2800" dirty="0">
                <a:solidFill>
                  <a:schemeClr val="accent1">
                    <a:lumMod val="75000"/>
                  </a:schemeClr>
                </a:solidFill>
              </a:rPr>
            </a:br>
            <a:endParaRPr lang="en-US" sz="2800" dirty="0">
              <a:solidFill>
                <a:schemeClr val="accent1">
                  <a:lumMod val="75000"/>
                </a:schemeClr>
              </a:solidFill>
            </a:endParaRPr>
          </a:p>
        </p:txBody>
      </p:sp>
      <p:sp>
        <p:nvSpPr>
          <p:cNvPr id="3" name="Google Shape;247;p32">
            <a:extLst>
              <a:ext uri="{FF2B5EF4-FFF2-40B4-BE49-F238E27FC236}">
                <a16:creationId xmlns="" xmlns:a16="http://schemas.microsoft.com/office/drawing/2014/main" id="{5EE6A49F-03EE-ED4F-8D94-A85DA66B0F78}"/>
              </a:ext>
            </a:extLst>
          </p:cNvPr>
          <p:cNvSpPr txBox="1"/>
          <p:nvPr/>
        </p:nvSpPr>
        <p:spPr>
          <a:xfrm>
            <a:off x="0" y="6567398"/>
            <a:ext cx="54604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Source: ISS; </a:t>
            </a:r>
            <a:r>
              <a:rPr lang="en-US" sz="1000" dirty="0">
                <a:solidFill>
                  <a:schemeClr val="tx1">
                    <a:lumMod val="65000"/>
                    <a:lumOff val="35000"/>
                  </a:schemeClr>
                </a:solidFill>
                <a:latin typeface="Arial" panose="020B0604020202020204" pitchFamily="34" charset="0"/>
                <a:cs typeface="Arial" panose="020B0604020202020204" pitchFamily="34" charset="0"/>
              </a:rPr>
              <a:t>Refinitiv</a:t>
            </a: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As You Sow; HIP Investor</a:t>
            </a:r>
            <a:endParaRP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A791D74A-019A-3342-AC24-C0AAD48B2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3" y="1515375"/>
            <a:ext cx="8435257" cy="4232841"/>
          </a:xfrm>
          <a:prstGeom prst="rect">
            <a:avLst/>
          </a:prstGeom>
        </p:spPr>
      </p:pic>
    </p:spTree>
    <p:extLst>
      <p:ext uri="{BB962C8B-B14F-4D97-AF65-F5344CB8AC3E}">
        <p14:creationId xmlns:p14="http://schemas.microsoft.com/office/powerpoint/2010/main" val="263365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A3451-76FC-BD41-B21C-FF08233845AE}"/>
              </a:ext>
            </a:extLst>
          </p:cNvPr>
          <p:cNvSpPr>
            <a:spLocks noGrp="1"/>
          </p:cNvSpPr>
          <p:nvPr>
            <p:ph type="title"/>
          </p:nvPr>
        </p:nvSpPr>
        <p:spPr/>
        <p:txBody>
          <a:bodyPr>
            <a:normAutofit/>
          </a:bodyPr>
          <a:lstStyle/>
          <a:p>
            <a:pPr algn="ctr"/>
            <a:r>
              <a:rPr lang="en-US" sz="2800" b="1" dirty="0">
                <a:solidFill>
                  <a:schemeClr val="accent1">
                    <a:lumMod val="75000"/>
                  </a:schemeClr>
                </a:solidFill>
              </a:rPr>
              <a:t>CEO Pay Needs Better Accountability tied to Meaningful Success Metrics</a:t>
            </a:r>
            <a:endParaRPr lang="en-US" sz="28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84D76D9B-6D34-CC4F-9778-F6A594A99EB5}"/>
              </a:ext>
            </a:extLst>
          </p:cNvPr>
          <p:cNvSpPr>
            <a:spLocks noGrp="1"/>
          </p:cNvSpPr>
          <p:nvPr>
            <p:ph idx="1"/>
          </p:nvPr>
        </p:nvSpPr>
        <p:spPr/>
        <p:txBody>
          <a:bodyPr>
            <a:normAutofit fontScale="85000" lnSpcReduction="10000"/>
          </a:bodyPr>
          <a:lstStyle/>
          <a:p>
            <a:pPr marL="342900" lvl="0" indent="-342900">
              <a:lnSpc>
                <a:spcPct val="102000"/>
              </a:lnSpc>
              <a:spcBef>
                <a:spcPts val="0"/>
              </a:spcBef>
              <a:buClr>
                <a:srgbClr val="000000"/>
              </a:buClr>
              <a:buSzPts val="2400"/>
              <a:buFont typeface="Calibri"/>
              <a:buChar char="•"/>
            </a:pPr>
            <a:r>
              <a:rPr lang="en-US" sz="2600" b="1" dirty="0">
                <a:solidFill>
                  <a:srgbClr val="000000"/>
                </a:solidFill>
                <a:ea typeface="Calibri"/>
                <a:cs typeface="Calibri"/>
                <a:sym typeface="Calibri"/>
              </a:rPr>
              <a:t>Overpaid CEOs </a:t>
            </a:r>
            <a:r>
              <a:rPr lang="en-US" sz="2600" b="1" u="sng" dirty="0">
                <a:solidFill>
                  <a:srgbClr val="FF0000"/>
                </a:solidFill>
                <a:ea typeface="Calibri"/>
                <a:cs typeface="Calibri"/>
                <a:sym typeface="Calibri"/>
              </a:rPr>
              <a:t>Underperform</a:t>
            </a:r>
            <a:r>
              <a:rPr lang="en-US" sz="2600" b="1" dirty="0">
                <a:solidFill>
                  <a:srgbClr val="000000"/>
                </a:solidFill>
                <a:ea typeface="Calibri"/>
                <a:cs typeface="Calibri"/>
                <a:sym typeface="Calibri"/>
              </a:rPr>
              <a:t> on Total Shareholder Return</a:t>
            </a:r>
            <a:endParaRPr lang="en-US" sz="2600" b="1" dirty="0">
              <a:ea typeface="Calibri"/>
              <a:cs typeface="Calibri"/>
              <a:sym typeface="Calibri"/>
            </a:endParaRPr>
          </a:p>
          <a:p>
            <a:pPr marL="742950" lvl="1" indent="-342900">
              <a:lnSpc>
                <a:spcPct val="102000"/>
              </a:lnSpc>
              <a:spcBef>
                <a:spcPts val="0"/>
              </a:spcBef>
              <a:buClr>
                <a:srgbClr val="000000"/>
              </a:buClr>
              <a:buSzPts val="1800"/>
              <a:buFont typeface="Calibri"/>
              <a:buChar char="•"/>
            </a:pPr>
            <a:r>
              <a:rPr lang="en-US" sz="1800" dirty="0">
                <a:solidFill>
                  <a:srgbClr val="000000"/>
                </a:solidFill>
                <a:ea typeface="Calibri"/>
                <a:cs typeface="Calibri"/>
                <a:sym typeface="Calibri"/>
              </a:rPr>
              <a:t>Long-term compensation should be put in 5- to 10-year Escrow accounts </a:t>
            </a:r>
            <a:br>
              <a:rPr lang="en-US" sz="1800" dirty="0">
                <a:solidFill>
                  <a:srgbClr val="000000"/>
                </a:solidFill>
                <a:ea typeface="Calibri"/>
                <a:cs typeface="Calibri"/>
                <a:sym typeface="Calibri"/>
              </a:rPr>
            </a:br>
            <a:endParaRPr lang="en-US" sz="1800" dirty="0">
              <a:solidFill>
                <a:srgbClr val="000000"/>
              </a:solidFill>
              <a:ea typeface="Calibri"/>
              <a:cs typeface="Calibri"/>
              <a:sym typeface="Calibri"/>
            </a:endParaRPr>
          </a:p>
          <a:p>
            <a:pPr marL="342900" lvl="0" indent="-342900">
              <a:lnSpc>
                <a:spcPct val="102000"/>
              </a:lnSpc>
              <a:spcBef>
                <a:spcPts val="0"/>
              </a:spcBef>
              <a:buClr>
                <a:srgbClr val="000000"/>
              </a:buClr>
              <a:buSzPts val="2400"/>
              <a:buFont typeface="Calibri"/>
              <a:buChar char="•"/>
            </a:pPr>
            <a:r>
              <a:rPr lang="en-US" sz="2400" b="1" dirty="0">
                <a:solidFill>
                  <a:srgbClr val="000000"/>
                </a:solidFill>
                <a:ea typeface="Calibri"/>
                <a:cs typeface="Calibri"/>
                <a:sym typeface="Calibri"/>
              </a:rPr>
              <a:t>CEO Pay frequently linked to “</a:t>
            </a:r>
            <a:r>
              <a:rPr lang="en-US" sz="2400" b="1" u="sng" dirty="0">
                <a:solidFill>
                  <a:srgbClr val="000000"/>
                </a:solidFill>
                <a:ea typeface="Calibri"/>
                <a:cs typeface="Calibri"/>
                <a:sym typeface="Calibri"/>
              </a:rPr>
              <a:t>old</a:t>
            </a:r>
            <a:r>
              <a:rPr lang="en-US" sz="2400" b="1" dirty="0">
                <a:solidFill>
                  <a:srgbClr val="000000"/>
                </a:solidFill>
                <a:ea typeface="Calibri"/>
                <a:cs typeface="Calibri"/>
                <a:sym typeface="Calibri"/>
              </a:rPr>
              <a:t>” financial metrics, like EPS</a:t>
            </a:r>
            <a:endParaRPr lang="en-US" sz="2400" b="1" dirty="0">
              <a:ea typeface="Calibri"/>
              <a:cs typeface="Calibri"/>
              <a:sym typeface="Calibri"/>
            </a:endParaRPr>
          </a:p>
          <a:p>
            <a:pPr marL="742950" lvl="0" indent="-285750">
              <a:lnSpc>
                <a:spcPct val="102000"/>
              </a:lnSpc>
              <a:spcBef>
                <a:spcPts val="300"/>
              </a:spcBef>
              <a:buClr>
                <a:srgbClr val="000000"/>
              </a:buClr>
              <a:buSzPts val="1800"/>
              <a:buFont typeface="Calibri"/>
              <a:buChar char="–"/>
            </a:pPr>
            <a:r>
              <a:rPr lang="en-US" sz="1800" dirty="0">
                <a:solidFill>
                  <a:srgbClr val="000000"/>
                </a:solidFill>
                <a:ea typeface="Calibri"/>
                <a:cs typeface="Calibri"/>
                <a:sym typeface="Calibri"/>
              </a:rPr>
              <a:t>EPS = Earnings Per Share (EPS), and is an outdated metric</a:t>
            </a:r>
          </a:p>
          <a:p>
            <a:pPr marL="742950" lvl="0" indent="-285750">
              <a:lnSpc>
                <a:spcPct val="102000"/>
              </a:lnSpc>
              <a:spcBef>
                <a:spcPts val="300"/>
              </a:spcBef>
              <a:buClr>
                <a:srgbClr val="000000"/>
              </a:buClr>
              <a:buSzPts val="1800"/>
              <a:buFont typeface="Calibri"/>
              <a:buChar char="–"/>
            </a:pPr>
            <a:r>
              <a:rPr lang="en-US" sz="1800" b="1" dirty="0">
                <a:solidFill>
                  <a:srgbClr val="FF0000"/>
                </a:solidFill>
              </a:rPr>
              <a:t>Yet still used by 30% of S&amp;P500 as a CEO performance metric</a:t>
            </a:r>
          </a:p>
          <a:p>
            <a:pPr marL="742950" lvl="0" indent="-285750">
              <a:lnSpc>
                <a:spcPct val="102000"/>
              </a:lnSpc>
              <a:spcBef>
                <a:spcPts val="300"/>
              </a:spcBef>
              <a:buClr>
                <a:srgbClr val="000000"/>
              </a:buClr>
              <a:buSzPts val="1800"/>
              <a:buFont typeface="Calibri"/>
              <a:buChar char="–"/>
            </a:pPr>
            <a:r>
              <a:rPr lang="en-US" sz="1800" dirty="0">
                <a:solidFill>
                  <a:srgbClr val="000000"/>
                </a:solidFill>
                <a:ea typeface="Calibri"/>
                <a:cs typeface="Calibri"/>
                <a:sym typeface="Calibri"/>
              </a:rPr>
              <a:t>Earnings are 1-year and can be massaged</a:t>
            </a:r>
          </a:p>
          <a:p>
            <a:pPr marL="742950" lvl="0" indent="-285750">
              <a:lnSpc>
                <a:spcPct val="102000"/>
              </a:lnSpc>
              <a:spcBef>
                <a:spcPts val="300"/>
              </a:spcBef>
              <a:buClr>
                <a:srgbClr val="000000"/>
              </a:buClr>
              <a:buSzPts val="1800"/>
              <a:buFont typeface="Calibri"/>
              <a:buChar char="–"/>
            </a:pPr>
            <a:r>
              <a:rPr lang="en-US" sz="1800" dirty="0">
                <a:solidFill>
                  <a:srgbClr val="000000"/>
                </a:solidFill>
              </a:rPr>
              <a:t>Shares outstanding are </a:t>
            </a:r>
            <a:r>
              <a:rPr lang="en-US" sz="1800" dirty="0">
                <a:solidFill>
                  <a:srgbClr val="000000"/>
                </a:solidFill>
                <a:ea typeface="Calibri"/>
                <a:cs typeface="Calibri"/>
                <a:sym typeface="Calibri"/>
              </a:rPr>
              <a:t>frequently repurchased rather than invested in R&amp;D</a:t>
            </a:r>
            <a:br>
              <a:rPr lang="en-US" sz="1800" dirty="0">
                <a:solidFill>
                  <a:srgbClr val="000000"/>
                </a:solidFill>
                <a:ea typeface="Calibri"/>
                <a:cs typeface="Calibri"/>
                <a:sym typeface="Calibri"/>
              </a:rPr>
            </a:br>
            <a:endParaRPr lang="en-US" sz="1200" dirty="0">
              <a:solidFill>
                <a:srgbClr val="000000"/>
              </a:solidFill>
              <a:ea typeface="Calibri"/>
              <a:cs typeface="Calibri"/>
              <a:sym typeface="Calibri"/>
            </a:endParaRPr>
          </a:p>
          <a:p>
            <a:pPr marL="342900" lvl="0" indent="-342900">
              <a:lnSpc>
                <a:spcPct val="102000"/>
              </a:lnSpc>
              <a:spcBef>
                <a:spcPts val="400"/>
              </a:spcBef>
              <a:buClr>
                <a:srgbClr val="000000"/>
              </a:buClr>
              <a:buSzPts val="2400"/>
              <a:buFont typeface="Calibri"/>
              <a:buChar char="•"/>
            </a:pPr>
            <a:r>
              <a:rPr lang="en-US" sz="2400" b="1" dirty="0">
                <a:solidFill>
                  <a:srgbClr val="000000"/>
                </a:solidFill>
                <a:ea typeface="Calibri"/>
                <a:cs typeface="Calibri"/>
                <a:sym typeface="Calibri"/>
              </a:rPr>
              <a:t>“CEO Pay to Average Worker Pay” is a </a:t>
            </a:r>
            <a:r>
              <a:rPr lang="en-US" sz="2400" b="1" u="sng" dirty="0">
                <a:solidFill>
                  <a:srgbClr val="000000"/>
                </a:solidFill>
                <a:ea typeface="Calibri"/>
                <a:cs typeface="Calibri"/>
                <a:sym typeface="Calibri"/>
              </a:rPr>
              <a:t>better indicator of risk</a:t>
            </a:r>
            <a:endParaRPr lang="en-US" sz="2400" b="1" u="sng" dirty="0">
              <a:ea typeface="Calibri"/>
              <a:cs typeface="Calibri"/>
              <a:sym typeface="Calibri"/>
            </a:endParaRPr>
          </a:p>
          <a:p>
            <a:pPr marL="742950" lvl="0" indent="-285750">
              <a:lnSpc>
                <a:spcPct val="102000"/>
              </a:lnSpc>
              <a:spcBef>
                <a:spcPts val="300"/>
              </a:spcBef>
              <a:buClr>
                <a:srgbClr val="000000"/>
              </a:buClr>
              <a:buSzPts val="1800"/>
              <a:buFont typeface="Calibri"/>
              <a:buChar char="–"/>
            </a:pPr>
            <a:r>
              <a:rPr lang="en-US" sz="1800" dirty="0">
                <a:solidFill>
                  <a:srgbClr val="000000"/>
                </a:solidFill>
                <a:ea typeface="Calibri"/>
                <a:cs typeface="Calibri"/>
                <a:sym typeface="Calibri"/>
              </a:rPr>
              <a:t>HIP Investor’s analysis of 10,000 companies globally over 10 years finds that </a:t>
            </a:r>
            <a:br>
              <a:rPr lang="en-US" sz="1800" dirty="0">
                <a:solidFill>
                  <a:srgbClr val="000000"/>
                </a:solidFill>
                <a:ea typeface="Calibri"/>
                <a:cs typeface="Calibri"/>
                <a:sym typeface="Calibri"/>
              </a:rPr>
            </a:br>
            <a:r>
              <a:rPr lang="en-US" sz="1800" b="1" dirty="0">
                <a:solidFill>
                  <a:srgbClr val="000000"/>
                </a:solidFill>
                <a:ea typeface="Calibri"/>
                <a:cs typeface="Calibri"/>
                <a:sym typeface="Calibri"/>
              </a:rPr>
              <a:t>CEOs paid 400x to 1500x the average worker </a:t>
            </a:r>
            <a:r>
              <a:rPr lang="en-US" sz="1800" b="1" dirty="0">
                <a:solidFill>
                  <a:srgbClr val="FF0000"/>
                </a:solidFill>
                <a:ea typeface="Calibri"/>
                <a:cs typeface="Calibri"/>
                <a:sym typeface="Calibri"/>
              </a:rPr>
              <a:t>result in frequently lower returns</a:t>
            </a:r>
            <a:endParaRPr lang="en-US" sz="1800" dirty="0">
              <a:solidFill>
                <a:srgbClr val="000000"/>
              </a:solidFill>
            </a:endParaRPr>
          </a:p>
          <a:p>
            <a:pPr marL="742950" lvl="0" indent="-285750">
              <a:lnSpc>
                <a:spcPct val="102000"/>
              </a:lnSpc>
              <a:spcBef>
                <a:spcPts val="300"/>
              </a:spcBef>
              <a:buClr>
                <a:srgbClr val="000000"/>
              </a:buClr>
              <a:buSzPts val="1800"/>
              <a:buFont typeface="Calibri"/>
              <a:buChar char="–"/>
            </a:pPr>
            <a:r>
              <a:rPr lang="en-US" sz="1800" dirty="0">
                <a:solidFill>
                  <a:srgbClr val="000000"/>
                </a:solidFill>
              </a:rPr>
              <a:t>The CEO refrain of “People are the most important asset” is not accurate for many</a:t>
            </a:r>
            <a:endParaRPr lang="en-US" sz="1800" b="1" dirty="0">
              <a:solidFill>
                <a:srgbClr val="000000"/>
              </a:solidFill>
            </a:endParaRPr>
          </a:p>
          <a:p>
            <a:pPr marL="742950" lvl="0" indent="-285750">
              <a:lnSpc>
                <a:spcPct val="102000"/>
              </a:lnSpc>
              <a:spcBef>
                <a:spcPts val="300"/>
              </a:spcBef>
              <a:buClr>
                <a:srgbClr val="000000"/>
              </a:buClr>
              <a:buSzPts val="1800"/>
              <a:buFont typeface="Calibri"/>
              <a:buChar char="–"/>
            </a:pPr>
            <a:r>
              <a:rPr lang="en-US" sz="1800" dirty="0">
                <a:solidFill>
                  <a:srgbClr val="000000"/>
                </a:solidFill>
              </a:rPr>
              <a:t>People are treated as </a:t>
            </a:r>
            <a:r>
              <a:rPr lang="en-US" sz="1800" b="1" dirty="0">
                <a:solidFill>
                  <a:srgbClr val="000000"/>
                </a:solidFill>
              </a:rPr>
              <a:t>short-term expenses, </a:t>
            </a:r>
            <a:r>
              <a:rPr lang="en-US" sz="1800" b="1" u="sng" dirty="0">
                <a:solidFill>
                  <a:srgbClr val="000000"/>
                </a:solidFill>
              </a:rPr>
              <a:t>not</a:t>
            </a:r>
            <a:r>
              <a:rPr lang="en-US" sz="1800" b="1" dirty="0">
                <a:solidFill>
                  <a:srgbClr val="000000"/>
                </a:solidFill>
              </a:rPr>
              <a:t> long-term appreciating assets</a:t>
            </a:r>
            <a:r>
              <a:rPr lang="en-US" sz="1800" dirty="0">
                <a:solidFill>
                  <a:srgbClr val="000000"/>
                </a:solidFill>
              </a:rPr>
              <a:t> by accounting or finance on the financial statements –</a:t>
            </a:r>
            <a:r>
              <a:rPr lang="en-US" sz="1800" b="1" dirty="0">
                <a:solidFill>
                  <a:srgbClr val="000000"/>
                </a:solidFill>
              </a:rPr>
              <a:t> </a:t>
            </a:r>
            <a:r>
              <a:rPr lang="en-US" sz="1800" b="1" dirty="0">
                <a:solidFill>
                  <a:srgbClr val="FF0000"/>
                </a:solidFill>
              </a:rPr>
              <a:t>there are gaps in GAAP</a:t>
            </a:r>
            <a:endParaRPr lang="en-US" sz="1800" b="1" dirty="0">
              <a:solidFill>
                <a:srgbClr val="FF0000"/>
              </a:solidFill>
              <a:sym typeface="Calibri"/>
            </a:endParaRPr>
          </a:p>
          <a:p>
            <a:pPr marL="0" indent="0">
              <a:buNone/>
            </a:pPr>
            <a:endParaRPr lang="en-US" dirty="0"/>
          </a:p>
        </p:txBody>
      </p:sp>
      <p:sp>
        <p:nvSpPr>
          <p:cNvPr id="4" name="Google Shape;262;p34">
            <a:extLst>
              <a:ext uri="{FF2B5EF4-FFF2-40B4-BE49-F238E27FC236}">
                <a16:creationId xmlns="" xmlns:a16="http://schemas.microsoft.com/office/drawing/2014/main" id="{701F79D9-EA16-4F4E-99F7-0749B6539E99}"/>
              </a:ext>
            </a:extLst>
          </p:cNvPr>
          <p:cNvSpPr txBox="1"/>
          <p:nvPr/>
        </p:nvSpPr>
        <p:spPr>
          <a:xfrm>
            <a:off x="35442" y="6519446"/>
            <a:ext cx="318176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Bloomberg; HIP Investor</a:t>
            </a:r>
            <a:endParaRPr sz="1000" dirty="0">
              <a:solidFill>
                <a:schemeClr val="tx1">
                  <a:lumMod val="65000"/>
                  <a:lumOff val="35000"/>
                </a:schemeClr>
              </a:solidFill>
            </a:endParaRPr>
          </a:p>
        </p:txBody>
      </p:sp>
    </p:spTree>
    <p:extLst>
      <p:ext uri="{BB962C8B-B14F-4D97-AF65-F5344CB8AC3E}">
        <p14:creationId xmlns:p14="http://schemas.microsoft.com/office/powerpoint/2010/main" val="278013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15">
            <a:extLst>
              <a:ext uri="{FF2B5EF4-FFF2-40B4-BE49-F238E27FC236}">
                <a16:creationId xmlns="" xmlns:a16="http://schemas.microsoft.com/office/drawing/2014/main" id="{439C43C0-EFD9-F44F-B3D4-CED09A248876}"/>
              </a:ext>
            </a:extLst>
          </p:cNvPr>
          <p:cNvSpPr/>
          <p:nvPr/>
        </p:nvSpPr>
        <p:spPr>
          <a:xfrm>
            <a:off x="0" y="7620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accent1">
                    <a:lumMod val="75000"/>
                  </a:schemeClr>
                </a:solidFill>
                <a:latin typeface="Calibri"/>
                <a:ea typeface="Calibri"/>
                <a:cs typeface="Calibri"/>
                <a:sym typeface="Calibri"/>
              </a:rPr>
              <a:t>Featured</a:t>
            </a:r>
            <a:r>
              <a:rPr lang="en-US" sz="4400" b="1" dirty="0">
                <a:solidFill>
                  <a:srgbClr val="33868E"/>
                </a:solidFill>
                <a:latin typeface="Calibri"/>
                <a:ea typeface="Calibri"/>
                <a:cs typeface="Calibri"/>
                <a:sym typeface="Calibri"/>
              </a:rPr>
              <a:t> </a:t>
            </a:r>
            <a:r>
              <a:rPr lang="en-US" sz="4400" b="1" dirty="0">
                <a:solidFill>
                  <a:schemeClr val="accent1">
                    <a:lumMod val="75000"/>
                  </a:schemeClr>
                </a:solidFill>
                <a:latin typeface="Calibri"/>
                <a:ea typeface="Calibri"/>
                <a:cs typeface="Calibri"/>
                <a:sym typeface="Calibri"/>
              </a:rPr>
              <a:t>Speakers</a:t>
            </a:r>
            <a:endParaRPr sz="1000" dirty="0">
              <a:solidFill>
                <a:schemeClr val="accent1">
                  <a:lumMod val="75000"/>
                </a:schemeClr>
              </a:solidFill>
              <a:latin typeface="Times"/>
              <a:ea typeface="Times"/>
              <a:cs typeface="Times"/>
              <a:sym typeface="Times"/>
            </a:endParaRPr>
          </a:p>
        </p:txBody>
      </p:sp>
      <p:sp>
        <p:nvSpPr>
          <p:cNvPr id="5" name="Google Shape;110;p15">
            <a:extLst>
              <a:ext uri="{FF2B5EF4-FFF2-40B4-BE49-F238E27FC236}">
                <a16:creationId xmlns="" xmlns:a16="http://schemas.microsoft.com/office/drawing/2014/main" id="{C514DE7A-DC02-D34C-977F-92BDD053CE1D}"/>
              </a:ext>
            </a:extLst>
          </p:cNvPr>
          <p:cNvSpPr txBox="1"/>
          <p:nvPr/>
        </p:nvSpPr>
        <p:spPr>
          <a:xfrm>
            <a:off x="374194" y="4105499"/>
            <a:ext cx="1888372" cy="2062200"/>
          </a:xfrm>
          <a:prstGeom prst="rect">
            <a:avLst/>
          </a:prstGeom>
          <a:noFill/>
          <a:ln>
            <a:noFill/>
          </a:ln>
        </p:spPr>
        <p:txBody>
          <a:bodyPr spcFirstLastPara="1" wrap="square" lIns="91425" tIns="45700" rIns="91425" bIns="45700" anchor="t" anchorCtr="0">
            <a:noAutofit/>
          </a:bodyPr>
          <a:lstStyle/>
          <a:p>
            <a:pPr lvl="0" algn="r"/>
            <a:r>
              <a:rPr lang="en-US" sz="1600" b="1" dirty="0">
                <a:solidFill>
                  <a:srgbClr val="000000"/>
                </a:solidFill>
                <a:latin typeface="Calibri"/>
                <a:ea typeface="Calibri"/>
                <a:cs typeface="Calibri"/>
                <a:sym typeface="Calibri"/>
              </a:rPr>
              <a:t>Rosanna Landis Weaver</a:t>
            </a:r>
            <a:br>
              <a:rPr lang="en-US" sz="1600" b="1" dirty="0">
                <a:solidFill>
                  <a:srgbClr val="000000"/>
                </a:solidFill>
                <a:latin typeface="Calibri"/>
                <a:ea typeface="Calibri"/>
                <a:cs typeface="Calibri"/>
                <a:sym typeface="Calibri"/>
              </a:rPr>
            </a:br>
            <a:r>
              <a:rPr lang="en-US" sz="1600" dirty="0">
                <a:solidFill>
                  <a:schemeClr val="dk1"/>
                </a:solidFill>
                <a:latin typeface="Calibri"/>
                <a:ea typeface="Calibri"/>
                <a:cs typeface="Calibri"/>
                <a:sym typeface="Calibri"/>
              </a:rPr>
              <a:t>Report Author and CEO Pay Program Manager</a:t>
            </a:r>
          </a:p>
          <a:p>
            <a:pPr marL="0" marR="0" lvl="0" indent="0" algn="r" rtl="0">
              <a:spcBef>
                <a:spcPts val="0"/>
              </a:spcBef>
              <a:spcAft>
                <a:spcPts val="0"/>
              </a:spcAft>
              <a:buNone/>
            </a:pPr>
            <a:endParaRPr sz="1000" dirty="0">
              <a:solidFill>
                <a:schemeClr val="dk1"/>
              </a:solidFill>
              <a:latin typeface="Calibri"/>
              <a:ea typeface="Calibri"/>
              <a:cs typeface="Calibri"/>
              <a:sym typeface="Calibri"/>
            </a:endParaRPr>
          </a:p>
        </p:txBody>
      </p:sp>
      <p:pic>
        <p:nvPicPr>
          <p:cNvPr id="6" name="Google Shape;111;p15">
            <a:extLst>
              <a:ext uri="{FF2B5EF4-FFF2-40B4-BE49-F238E27FC236}">
                <a16:creationId xmlns="" xmlns:a16="http://schemas.microsoft.com/office/drawing/2014/main" id="{F387A818-DCE1-D04A-9B4E-D4CB90AC791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p:blipFill>
        <p:spPr>
          <a:xfrm>
            <a:off x="783670" y="2096692"/>
            <a:ext cx="1478896" cy="1588057"/>
          </a:xfrm>
          <a:prstGeom prst="rect">
            <a:avLst/>
          </a:prstGeom>
          <a:noFill/>
          <a:ln>
            <a:noFill/>
          </a:ln>
        </p:spPr>
      </p:pic>
      <p:sp>
        <p:nvSpPr>
          <p:cNvPr id="7" name="Google Shape;113;p15">
            <a:extLst>
              <a:ext uri="{FF2B5EF4-FFF2-40B4-BE49-F238E27FC236}">
                <a16:creationId xmlns="" xmlns:a16="http://schemas.microsoft.com/office/drawing/2014/main" id="{F0ED438F-2ADF-D245-A97B-E8849DC30803}"/>
              </a:ext>
            </a:extLst>
          </p:cNvPr>
          <p:cNvSpPr txBox="1"/>
          <p:nvPr/>
        </p:nvSpPr>
        <p:spPr>
          <a:xfrm>
            <a:off x="4764898" y="4105499"/>
            <a:ext cx="1622196" cy="1323300"/>
          </a:xfrm>
          <a:prstGeom prst="rect">
            <a:avLst/>
          </a:prstGeom>
          <a:noFill/>
          <a:ln>
            <a:noFill/>
          </a:ln>
        </p:spPr>
        <p:txBody>
          <a:bodyPr spcFirstLastPara="1" wrap="square" lIns="91425" tIns="45700" rIns="91425" bIns="45700" anchor="t" anchorCtr="0">
            <a:noAutofit/>
          </a:bodyPr>
          <a:lstStyle/>
          <a:p>
            <a:pPr lvl="0" algn="r">
              <a:buClr>
                <a:schemeClr val="dk1"/>
              </a:buClr>
              <a:buSzPts val="1100"/>
            </a:pPr>
            <a:r>
              <a:rPr lang="en-US" sz="1600" b="1" dirty="0">
                <a:latin typeface="Calibri"/>
                <a:ea typeface="Calibri"/>
                <a:cs typeface="Calibri"/>
                <a:sym typeface="Calibri"/>
              </a:rPr>
              <a:t>R. Paul Herman</a:t>
            </a:r>
          </a:p>
          <a:p>
            <a:pPr lvl="0" algn="r">
              <a:buClr>
                <a:schemeClr val="dk1"/>
              </a:buClr>
              <a:buSzPts val="1100"/>
            </a:pPr>
            <a:r>
              <a:rPr lang="en-US" sz="1600" dirty="0">
                <a:latin typeface="Calibri"/>
                <a:ea typeface="Calibri"/>
                <a:cs typeface="Calibri"/>
                <a:sym typeface="Calibri"/>
              </a:rPr>
              <a:t>CEO, HIP Investor Ratings + </a:t>
            </a:r>
            <a:r>
              <a:rPr lang="en-US" sz="1600" dirty="0" smtClean="0">
                <a:latin typeface="Calibri"/>
                <a:ea typeface="Calibri"/>
                <a:cs typeface="Calibri"/>
                <a:sym typeface="Calibri"/>
              </a:rPr>
              <a:t>Portfolios, </a:t>
            </a:r>
          </a:p>
          <a:p>
            <a:pPr lvl="0" algn="r">
              <a:buClr>
                <a:schemeClr val="dk1"/>
              </a:buClr>
              <a:buSzPts val="1100"/>
            </a:pPr>
            <a:r>
              <a:rPr lang="en-US" sz="1600" dirty="0" smtClean="0">
                <a:latin typeface="Calibri"/>
                <a:ea typeface="Calibri"/>
                <a:cs typeface="Calibri"/>
                <a:sym typeface="Calibri"/>
              </a:rPr>
              <a:t>Book Author </a:t>
            </a:r>
            <a:endParaRPr lang="en-US" sz="1600" b="1" dirty="0">
              <a:latin typeface="Calibri"/>
              <a:ea typeface="Calibri"/>
              <a:cs typeface="Calibri"/>
              <a:sym typeface="Calibri"/>
            </a:endParaRPr>
          </a:p>
        </p:txBody>
      </p:sp>
      <p:pic>
        <p:nvPicPr>
          <p:cNvPr id="8" name="Google Shape;114;p15">
            <a:extLst>
              <a:ext uri="{FF2B5EF4-FFF2-40B4-BE49-F238E27FC236}">
                <a16:creationId xmlns="" xmlns:a16="http://schemas.microsoft.com/office/drawing/2014/main" id="{CCFC3768-3B2A-4446-8C17-6E473EB3C5AD}"/>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a14:imgEffect>
                  </a14:imgLayer>
                </a14:imgProps>
              </a:ext>
            </a:extLst>
          </a:blip>
          <a:srcRect/>
          <a:stretch/>
        </p:blipFill>
        <p:spPr>
          <a:xfrm>
            <a:off x="4908198" y="2096681"/>
            <a:ext cx="1478896" cy="1588067"/>
          </a:xfrm>
          <a:prstGeom prst="rect">
            <a:avLst/>
          </a:prstGeom>
          <a:noFill/>
          <a:ln>
            <a:noFill/>
          </a:ln>
        </p:spPr>
      </p:pic>
      <p:sp>
        <p:nvSpPr>
          <p:cNvPr id="9" name="Google Shape;116;p15">
            <a:extLst>
              <a:ext uri="{FF2B5EF4-FFF2-40B4-BE49-F238E27FC236}">
                <a16:creationId xmlns="" xmlns:a16="http://schemas.microsoft.com/office/drawing/2014/main" id="{13888748-FEF3-244A-8706-B3EBFA478DE9}"/>
              </a:ext>
            </a:extLst>
          </p:cNvPr>
          <p:cNvSpPr txBox="1"/>
          <p:nvPr/>
        </p:nvSpPr>
        <p:spPr>
          <a:xfrm>
            <a:off x="2515667" y="4105499"/>
            <a:ext cx="1756821" cy="2062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dirty="0">
                <a:latin typeface="Calibri"/>
                <a:ea typeface="Calibri"/>
                <a:cs typeface="Calibri"/>
                <a:sym typeface="Calibri"/>
              </a:rPr>
              <a:t>Robert Reich </a:t>
            </a:r>
            <a:r>
              <a:rPr lang="en-US" sz="1600" dirty="0">
                <a:latin typeface="Calibri"/>
                <a:ea typeface="Calibri"/>
                <a:cs typeface="Calibri"/>
                <a:sym typeface="Calibri"/>
              </a:rPr>
              <a:t>Professor; Author; Former U.S. Secretary of Labor; Co-founder, Inequality Media</a:t>
            </a:r>
            <a:endParaRPr sz="1000" dirty="0">
              <a:solidFill>
                <a:schemeClr val="dk1"/>
              </a:solidFill>
              <a:latin typeface="Calibri"/>
              <a:ea typeface="Calibri"/>
              <a:cs typeface="Calibri"/>
              <a:sym typeface="Calibri"/>
            </a:endParaRPr>
          </a:p>
        </p:txBody>
      </p:sp>
      <p:pic>
        <p:nvPicPr>
          <p:cNvPr id="10" name="Google Shape;117;p15">
            <a:extLst>
              <a:ext uri="{FF2B5EF4-FFF2-40B4-BE49-F238E27FC236}">
                <a16:creationId xmlns="" xmlns:a16="http://schemas.microsoft.com/office/drawing/2014/main" id="{4A4AA401-72E1-4442-A0C4-26459EBDA846}"/>
              </a:ext>
            </a:extLst>
          </p:cNvPr>
          <p:cNvPicPr preferRelativeResize="0">
            <a:picLocks noChangeAspect="1"/>
          </p:cNvPicPr>
          <p:nvPr/>
        </p:nvPicPr>
        <p:blipFill rotWithShape="1">
          <a:blip r:embed="rId6">
            <a:extLst>
              <a:ext uri="{28A0092B-C50C-407E-A947-70E740481C1C}">
                <a14:useLocalDpi xmlns:a14="http://schemas.microsoft.com/office/drawing/2010/main" val="0"/>
              </a:ext>
            </a:extLst>
          </a:blip>
          <a:srcRect l="4452" t="-1" r="2728" b="344"/>
          <a:stretch/>
        </p:blipFill>
        <p:spPr>
          <a:xfrm>
            <a:off x="2791160" y="2093692"/>
            <a:ext cx="1481328" cy="1591056"/>
          </a:xfrm>
          <a:prstGeom prst="rect">
            <a:avLst/>
          </a:prstGeom>
        </p:spPr>
      </p:pic>
      <p:sp>
        <p:nvSpPr>
          <p:cNvPr id="11" name="TextBox 10">
            <a:extLst>
              <a:ext uri="{FF2B5EF4-FFF2-40B4-BE49-F238E27FC236}">
                <a16:creationId xmlns="" xmlns:a16="http://schemas.microsoft.com/office/drawing/2014/main" id="{B83D3224-16CA-404A-AEBA-2A2D1974AE49}"/>
              </a:ext>
            </a:extLst>
          </p:cNvPr>
          <p:cNvSpPr txBox="1"/>
          <p:nvPr/>
        </p:nvSpPr>
        <p:spPr>
          <a:xfrm>
            <a:off x="6595198" y="4105499"/>
            <a:ext cx="1837012" cy="1815882"/>
          </a:xfrm>
          <a:prstGeom prst="rect">
            <a:avLst/>
          </a:prstGeom>
          <a:noFill/>
        </p:spPr>
        <p:txBody>
          <a:bodyPr wrap="square" rtlCol="0">
            <a:spAutoFit/>
          </a:bodyPr>
          <a:lstStyle/>
          <a:p>
            <a:pPr lvl="0" algn="r"/>
            <a:r>
              <a:rPr lang="en-US" sz="1600" b="1" dirty="0">
                <a:latin typeface="Calibri"/>
                <a:ea typeface="Calibri"/>
                <a:cs typeface="Calibri"/>
                <a:sym typeface="Calibri"/>
              </a:rPr>
              <a:t>Tracy Stewart</a:t>
            </a:r>
          </a:p>
          <a:p>
            <a:pPr lvl="0" algn="r"/>
            <a:r>
              <a:rPr lang="en-US" sz="1600" dirty="0">
                <a:latin typeface="Calibri"/>
                <a:ea typeface="Calibri"/>
                <a:cs typeface="Calibri"/>
                <a:sym typeface="Calibri"/>
              </a:rPr>
              <a:t>Manager of Corporate Governance Research,</a:t>
            </a:r>
            <a:br>
              <a:rPr lang="en-US" sz="1600" dirty="0">
                <a:latin typeface="Calibri"/>
                <a:ea typeface="Calibri"/>
                <a:cs typeface="Calibri"/>
                <a:sym typeface="Calibri"/>
              </a:rPr>
            </a:br>
            <a:r>
              <a:rPr lang="en-US" sz="1600" dirty="0">
                <a:latin typeface="Calibri"/>
                <a:ea typeface="Calibri"/>
                <a:cs typeface="Calibri"/>
                <a:sym typeface="Calibri"/>
              </a:rPr>
              <a:t> Florida State Board of Administration</a:t>
            </a:r>
            <a:endParaRPr lang="en-US" dirty="0">
              <a:latin typeface="Calibri"/>
              <a:ea typeface="Calibri"/>
              <a:cs typeface="Calibri"/>
              <a:sym typeface="Calibri"/>
            </a:endParaRPr>
          </a:p>
        </p:txBody>
      </p:sp>
      <p:pic>
        <p:nvPicPr>
          <p:cNvPr id="12" name="Picture 11">
            <a:extLst>
              <a:ext uri="{FF2B5EF4-FFF2-40B4-BE49-F238E27FC236}">
                <a16:creationId xmlns="" xmlns:a16="http://schemas.microsoft.com/office/drawing/2014/main" id="{410710F0-11AC-E64C-B57B-FA7F7A6D6E67}"/>
              </a:ext>
            </a:extLst>
          </p:cNvPr>
          <p:cNvPicPr>
            <a:picLocks noChangeAspect="1"/>
          </p:cNvPicPr>
          <p:nvPr/>
        </p:nvPicPr>
        <p:blipFill rotWithShape="1">
          <a:blip r:embed="rId7">
            <a:extLst>
              <a:ext uri="{28A0092B-C50C-407E-A947-70E740481C1C}">
                <a14:useLocalDpi xmlns:a14="http://schemas.microsoft.com/office/drawing/2010/main" val="0"/>
              </a:ext>
            </a:extLst>
          </a:blip>
          <a:srcRect t="7118" b="7118"/>
          <a:stretch/>
        </p:blipFill>
        <p:spPr>
          <a:xfrm>
            <a:off x="6950881" y="2096691"/>
            <a:ext cx="1481328" cy="1588057"/>
          </a:xfrm>
          <a:prstGeom prst="rect">
            <a:avLst/>
          </a:prstGeom>
        </p:spPr>
      </p:pic>
    </p:spTree>
    <p:extLst>
      <p:ext uri="{BB962C8B-B14F-4D97-AF65-F5344CB8AC3E}">
        <p14:creationId xmlns:p14="http://schemas.microsoft.com/office/powerpoint/2010/main" val="270517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4CA00-B4E0-7C4F-B6CD-E09FB68041CA}"/>
              </a:ext>
            </a:extLst>
          </p:cNvPr>
          <p:cNvSpPr>
            <a:spLocks noGrp="1"/>
          </p:cNvSpPr>
          <p:nvPr>
            <p:ph type="title"/>
          </p:nvPr>
        </p:nvSpPr>
        <p:spPr/>
        <p:txBody>
          <a:bodyPr/>
          <a:lstStyle/>
          <a:p>
            <a:pPr algn="ctr"/>
            <a:r>
              <a:rPr lang="en-US" b="1" dirty="0">
                <a:solidFill>
                  <a:schemeClr val="accent1">
                    <a:lumMod val="75000"/>
                  </a:schemeClr>
                </a:solidFill>
              </a:rPr>
              <a:t>Tracy Stewart</a:t>
            </a:r>
          </a:p>
        </p:txBody>
      </p:sp>
      <p:sp>
        <p:nvSpPr>
          <p:cNvPr id="3" name="Google Shape;136;p18">
            <a:extLst>
              <a:ext uri="{FF2B5EF4-FFF2-40B4-BE49-F238E27FC236}">
                <a16:creationId xmlns=""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Manager of Corporate Governance Research, </a:t>
            </a:r>
            <a:br>
              <a:rPr lang="en-US" sz="1600" b="1" dirty="0">
                <a:solidFill>
                  <a:schemeClr val="dk1"/>
                </a:solidFill>
                <a:latin typeface="Calibri"/>
                <a:ea typeface="Calibri"/>
                <a:cs typeface="Calibri"/>
                <a:sym typeface="Calibri"/>
              </a:rPr>
            </a:br>
            <a:r>
              <a:rPr lang="en-US" sz="1600" b="1" dirty="0">
                <a:solidFill>
                  <a:schemeClr val="dk1"/>
                </a:solidFill>
                <a:latin typeface="Calibri"/>
                <a:ea typeface="Calibri"/>
                <a:cs typeface="Calibri"/>
                <a:sym typeface="Calibri"/>
              </a:rPr>
              <a:t>Florida State Board of Administration</a:t>
            </a: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 xmlns:a16="http://schemas.microsoft.com/office/drawing/2014/main" id="{4CFA7890-D1DC-C94A-8F7F-A524F057E13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19716" y="1684500"/>
            <a:ext cx="3585669" cy="4640278"/>
          </a:xfrm>
          <a:prstGeom prst="rect">
            <a:avLst/>
          </a:prstGeom>
          <a:noFill/>
          <a:ln>
            <a:noFill/>
          </a:ln>
        </p:spPr>
      </p:pic>
      <p:pic>
        <p:nvPicPr>
          <p:cNvPr id="6" name="Picture 5">
            <a:extLst>
              <a:ext uri="{FF2B5EF4-FFF2-40B4-BE49-F238E27FC236}">
                <a16:creationId xmlns="" xmlns:a16="http://schemas.microsoft.com/office/drawing/2014/main" id="{A21D282E-48FD-7C4C-9E95-E725E4228306}"/>
              </a:ext>
            </a:extLst>
          </p:cNvPr>
          <p:cNvPicPr>
            <a:picLocks noChangeAspect="1"/>
          </p:cNvPicPr>
          <p:nvPr/>
        </p:nvPicPr>
        <p:blipFill rotWithShape="1">
          <a:blip r:embed="rId3">
            <a:extLst>
              <a:ext uri="{28A0092B-C50C-407E-A947-70E740481C1C}">
                <a14:useLocalDpi xmlns:a14="http://schemas.microsoft.com/office/drawing/2010/main" val="0"/>
              </a:ext>
            </a:extLst>
          </a:blip>
          <a:srcRect t="7118" b="7118"/>
          <a:stretch/>
        </p:blipFill>
        <p:spPr>
          <a:xfrm>
            <a:off x="5759569" y="2315965"/>
            <a:ext cx="1481328" cy="1588057"/>
          </a:xfrm>
          <a:prstGeom prst="rect">
            <a:avLst/>
          </a:prstGeom>
        </p:spPr>
      </p:pic>
    </p:spTree>
    <p:extLst>
      <p:ext uri="{BB962C8B-B14F-4D97-AF65-F5344CB8AC3E}">
        <p14:creationId xmlns:p14="http://schemas.microsoft.com/office/powerpoint/2010/main" val="15638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4CA00-B4E0-7C4F-B6CD-E09FB68041CA}"/>
              </a:ext>
            </a:extLst>
          </p:cNvPr>
          <p:cNvSpPr>
            <a:spLocks noGrp="1"/>
          </p:cNvSpPr>
          <p:nvPr>
            <p:ph type="title"/>
          </p:nvPr>
        </p:nvSpPr>
        <p:spPr/>
        <p:txBody>
          <a:bodyPr/>
          <a:lstStyle/>
          <a:p>
            <a:pPr algn="ctr"/>
            <a:r>
              <a:rPr lang="en-US" b="1" dirty="0">
                <a:solidFill>
                  <a:schemeClr val="accent1">
                    <a:lumMod val="75000"/>
                  </a:schemeClr>
                </a:solidFill>
              </a:rPr>
              <a:t>Andrew Behar</a:t>
            </a:r>
          </a:p>
        </p:txBody>
      </p:sp>
      <p:sp>
        <p:nvSpPr>
          <p:cNvPr id="3" name="Google Shape;136;p18">
            <a:extLst>
              <a:ext uri="{FF2B5EF4-FFF2-40B4-BE49-F238E27FC236}">
                <a16:creationId xmlns=""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CEO</a:t>
            </a:r>
          </a:p>
          <a:p>
            <a:pPr lvl="0" algn="ctr">
              <a:buClr>
                <a:schemeClr val="dk1"/>
              </a:buClr>
            </a:pPr>
            <a:r>
              <a:rPr lang="en-US" sz="1600" b="1" i="1" dirty="0">
                <a:solidFill>
                  <a:schemeClr val="dk1"/>
                </a:solidFill>
                <a:latin typeface="Calibri"/>
                <a:ea typeface="Calibri"/>
                <a:cs typeface="Calibri"/>
                <a:sym typeface="Calibri"/>
              </a:rPr>
              <a:t>As You Sow</a:t>
            </a: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 xmlns:a16="http://schemas.microsoft.com/office/drawing/2014/main" id="{4CFA7890-D1DC-C94A-8F7F-A524F057E13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19716" y="1684500"/>
            <a:ext cx="3585669" cy="4640278"/>
          </a:xfrm>
          <a:prstGeom prst="rect">
            <a:avLst/>
          </a:prstGeom>
          <a:noFill/>
          <a:ln>
            <a:noFill/>
          </a:ln>
        </p:spPr>
      </p:pic>
      <p:pic>
        <p:nvPicPr>
          <p:cNvPr id="7" name="Google Shape;102;p14">
            <a:extLst>
              <a:ext uri="{FF2B5EF4-FFF2-40B4-BE49-F238E27FC236}">
                <a16:creationId xmlns="" xmlns:a16="http://schemas.microsoft.com/office/drawing/2014/main" id="{233F6E00-1369-D146-863A-9986CBA97143}"/>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5745548" y="2136010"/>
            <a:ext cx="1473268" cy="1867113"/>
          </a:xfrm>
          <a:prstGeom prst="rect">
            <a:avLst/>
          </a:prstGeom>
          <a:noFill/>
          <a:ln>
            <a:noFill/>
          </a:ln>
        </p:spPr>
      </p:pic>
    </p:spTree>
    <p:extLst>
      <p:ext uri="{BB962C8B-B14F-4D97-AF65-F5344CB8AC3E}">
        <p14:creationId xmlns:p14="http://schemas.microsoft.com/office/powerpoint/2010/main" val="227604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18C661-CEB0-8A42-8808-89500E0F2975}"/>
              </a:ext>
            </a:extLst>
          </p:cNvPr>
          <p:cNvSpPr>
            <a:spLocks noGrp="1"/>
          </p:cNvSpPr>
          <p:nvPr>
            <p:ph type="title"/>
          </p:nvPr>
        </p:nvSpPr>
        <p:spPr/>
        <p:txBody>
          <a:bodyPr>
            <a:normAutofit/>
          </a:bodyPr>
          <a:lstStyle/>
          <a:p>
            <a:pPr algn="ctr"/>
            <a:r>
              <a:rPr lang="en-US" b="1" dirty="0">
                <a:solidFill>
                  <a:schemeClr val="accent1">
                    <a:lumMod val="75000"/>
                  </a:schemeClr>
                </a:solidFill>
              </a:rPr>
              <a:t>Audience Q&amp;A</a:t>
            </a:r>
          </a:p>
        </p:txBody>
      </p:sp>
      <p:sp>
        <p:nvSpPr>
          <p:cNvPr id="3" name="Google Shape;309;p40">
            <a:extLst>
              <a:ext uri="{FF2B5EF4-FFF2-40B4-BE49-F238E27FC236}">
                <a16:creationId xmlns="" xmlns:a16="http://schemas.microsoft.com/office/drawing/2014/main" id="{090B4056-EB54-0045-A3CF-D45162A4C243}"/>
              </a:ext>
            </a:extLst>
          </p:cNvPr>
          <p:cNvSpPr/>
          <p:nvPr/>
        </p:nvSpPr>
        <p:spPr>
          <a:xfrm>
            <a:off x="3908975" y="4038996"/>
            <a:ext cx="1981200" cy="734695"/>
          </a:xfrm>
          <a:prstGeom prst="rightArrow">
            <a:avLst>
              <a:gd name="adj1" fmla="val 50000"/>
              <a:gd name="adj2" fmla="val 50005"/>
            </a:avLst>
          </a:prstGeom>
          <a:solidFill>
            <a:srgbClr val="EBA017"/>
          </a:solidFill>
          <a:ln>
            <a:noFill/>
          </a:ln>
          <a:effectLst>
            <a:outerShdw blurRad="50800" dist="38100" dir="2700000" algn="tl"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rgbClr val="FFFFFF"/>
                </a:solidFill>
                <a:latin typeface="Cambria"/>
                <a:ea typeface="Cambria"/>
                <a:cs typeface="Cambria"/>
                <a:sym typeface="Cambria"/>
              </a:rPr>
              <a:t>Q&amp;A Window</a:t>
            </a:r>
            <a:endParaRPr sz="1000" dirty="0">
              <a:solidFill>
                <a:srgbClr val="000000"/>
              </a:solidFill>
              <a:latin typeface="Times"/>
              <a:ea typeface="Times"/>
              <a:cs typeface="Times"/>
              <a:sym typeface="Times"/>
            </a:endParaRPr>
          </a:p>
        </p:txBody>
      </p:sp>
      <p:pic>
        <p:nvPicPr>
          <p:cNvPr id="4" name="Google Shape;310;p40">
            <a:extLst>
              <a:ext uri="{FF2B5EF4-FFF2-40B4-BE49-F238E27FC236}">
                <a16:creationId xmlns="" xmlns:a16="http://schemas.microsoft.com/office/drawing/2014/main" id="{EE690B2C-95DF-314D-ABE5-953295BCF6D1}"/>
              </a:ext>
            </a:extLst>
          </p:cNvPr>
          <p:cNvPicPr preferRelativeResize="0"/>
          <p:nvPr/>
        </p:nvPicPr>
        <p:blipFill rotWithShape="1">
          <a:blip r:embed="rId2">
            <a:alphaModFix/>
          </a:blip>
          <a:srcRect t="985"/>
          <a:stretch/>
        </p:blipFill>
        <p:spPr>
          <a:xfrm>
            <a:off x="6019800" y="1404994"/>
            <a:ext cx="2133600" cy="4646295"/>
          </a:xfrm>
          <a:prstGeom prst="rect">
            <a:avLst/>
          </a:prstGeom>
          <a:noFill/>
          <a:ln>
            <a:noFill/>
          </a:ln>
          <a:effectLst>
            <a:outerShdw blurRad="292100" dist="139700" dir="2700000" algn="tl" rotWithShape="0">
              <a:srgbClr val="333333">
                <a:alpha val="64705"/>
              </a:srgbClr>
            </a:outerShdw>
          </a:effectLst>
        </p:spPr>
      </p:pic>
      <p:sp>
        <p:nvSpPr>
          <p:cNvPr id="5" name="Google Shape;312;p40">
            <a:extLst>
              <a:ext uri="{FF2B5EF4-FFF2-40B4-BE49-F238E27FC236}">
                <a16:creationId xmlns="" xmlns:a16="http://schemas.microsoft.com/office/drawing/2014/main" id="{E1766D01-678B-254B-BC99-2565ADA26988}"/>
              </a:ext>
            </a:extLst>
          </p:cNvPr>
          <p:cNvSpPr/>
          <p:nvPr/>
        </p:nvSpPr>
        <p:spPr>
          <a:xfrm>
            <a:off x="682625" y="2138702"/>
            <a:ext cx="4359910" cy="167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000000"/>
                </a:solidFill>
                <a:latin typeface="Calibri"/>
                <a:ea typeface="Calibri"/>
                <a:cs typeface="Calibri"/>
                <a:sym typeface="Calibri"/>
              </a:rPr>
              <a:t>Use the Q&amp;A window to send us your questions</a:t>
            </a:r>
            <a:endParaRPr sz="2400" b="1" dirty="0">
              <a:solidFill>
                <a:srgbClr val="000000"/>
              </a:solidFill>
              <a:latin typeface="Calibri"/>
              <a:ea typeface="Calibri"/>
              <a:cs typeface="Calibri"/>
              <a:sym typeface="Calibri"/>
            </a:endParaRPr>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342900" marR="0" lvl="0" indent="-203200" algn="l" rtl="0">
              <a:spcBef>
                <a:spcPts val="0"/>
              </a:spcBef>
              <a:spcAft>
                <a:spcPts val="0"/>
              </a:spcAft>
              <a:buClr>
                <a:schemeClr val="dk1"/>
              </a:buClr>
              <a:buSzPts val="2200"/>
              <a:buFont typeface="Arial"/>
              <a:buNone/>
            </a:pPr>
            <a:endParaRPr sz="2200" dirty="0">
              <a:solidFill>
                <a:srgbClr val="000000"/>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Arial"/>
              <a:buNone/>
            </a:pPr>
            <a:endParaRPr sz="1000" dirty="0">
              <a:solidFill>
                <a:srgbClr val="000000"/>
              </a:solidFill>
              <a:latin typeface="Times"/>
              <a:ea typeface="Times"/>
              <a:cs typeface="Times"/>
              <a:sym typeface="Times"/>
            </a:endParaRPr>
          </a:p>
        </p:txBody>
      </p:sp>
      <p:sp>
        <p:nvSpPr>
          <p:cNvPr id="6" name="TextBox 5">
            <a:extLst>
              <a:ext uri="{FF2B5EF4-FFF2-40B4-BE49-F238E27FC236}">
                <a16:creationId xmlns="" xmlns:a16="http://schemas.microsoft.com/office/drawing/2014/main" id="{35BC7643-5462-654C-B7A8-FAB2ECB5B950}"/>
              </a:ext>
            </a:extLst>
          </p:cNvPr>
          <p:cNvSpPr txBox="1"/>
          <p:nvPr/>
        </p:nvSpPr>
        <p:spPr>
          <a:xfrm>
            <a:off x="682625" y="4972498"/>
            <a:ext cx="4185921" cy="461665"/>
          </a:xfrm>
          <a:prstGeom prst="rect">
            <a:avLst/>
          </a:prstGeom>
          <a:noFill/>
        </p:spPr>
        <p:txBody>
          <a:bodyPr wrap="square" rtlCol="0">
            <a:spAutoFit/>
          </a:bodyPr>
          <a:lstStyle/>
          <a:p>
            <a:r>
              <a:rPr lang="en-US" sz="2400" b="1" dirty="0"/>
              <a:t>Download the report at</a:t>
            </a:r>
          </a:p>
        </p:txBody>
      </p:sp>
    </p:spTree>
    <p:extLst>
      <p:ext uri="{BB962C8B-B14F-4D97-AF65-F5344CB8AC3E}">
        <p14:creationId xmlns:p14="http://schemas.microsoft.com/office/powerpoint/2010/main" val="313314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15">
            <a:extLst>
              <a:ext uri="{FF2B5EF4-FFF2-40B4-BE49-F238E27FC236}">
                <a16:creationId xmlns="" xmlns:a16="http://schemas.microsoft.com/office/drawing/2014/main" id="{439C43C0-EFD9-F44F-B3D4-CED09A248876}"/>
              </a:ext>
            </a:extLst>
          </p:cNvPr>
          <p:cNvSpPr/>
          <p:nvPr/>
        </p:nvSpPr>
        <p:spPr>
          <a:xfrm>
            <a:off x="0" y="7620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accent1">
                    <a:lumMod val="75000"/>
                  </a:schemeClr>
                </a:solidFill>
                <a:latin typeface="Calibri"/>
                <a:ea typeface="Calibri"/>
                <a:cs typeface="Calibri"/>
                <a:sym typeface="Calibri"/>
              </a:rPr>
              <a:t>Q&amp;A</a:t>
            </a:r>
            <a:endParaRPr sz="1000" dirty="0">
              <a:solidFill>
                <a:schemeClr val="accent1">
                  <a:lumMod val="75000"/>
                </a:schemeClr>
              </a:solidFill>
              <a:latin typeface="Times"/>
              <a:ea typeface="Times"/>
              <a:cs typeface="Times"/>
              <a:sym typeface="Times"/>
            </a:endParaRPr>
          </a:p>
        </p:txBody>
      </p:sp>
      <p:sp>
        <p:nvSpPr>
          <p:cNvPr id="5" name="Google Shape;110;p15">
            <a:extLst>
              <a:ext uri="{FF2B5EF4-FFF2-40B4-BE49-F238E27FC236}">
                <a16:creationId xmlns="" xmlns:a16="http://schemas.microsoft.com/office/drawing/2014/main" id="{C514DE7A-DC02-D34C-977F-92BDD053CE1D}"/>
              </a:ext>
            </a:extLst>
          </p:cNvPr>
          <p:cNvSpPr txBox="1"/>
          <p:nvPr/>
        </p:nvSpPr>
        <p:spPr>
          <a:xfrm>
            <a:off x="374194" y="4105499"/>
            <a:ext cx="1888372" cy="2062200"/>
          </a:xfrm>
          <a:prstGeom prst="rect">
            <a:avLst/>
          </a:prstGeom>
          <a:noFill/>
          <a:ln>
            <a:noFill/>
          </a:ln>
        </p:spPr>
        <p:txBody>
          <a:bodyPr spcFirstLastPara="1" wrap="square" lIns="91425" tIns="45700" rIns="91425" bIns="45700" anchor="t" anchorCtr="0">
            <a:noAutofit/>
          </a:bodyPr>
          <a:lstStyle/>
          <a:p>
            <a:pPr lvl="0" algn="r"/>
            <a:r>
              <a:rPr lang="en-US" sz="1600" b="1" dirty="0">
                <a:solidFill>
                  <a:srgbClr val="000000"/>
                </a:solidFill>
                <a:latin typeface="Calibri"/>
                <a:ea typeface="Calibri"/>
                <a:cs typeface="Calibri"/>
                <a:sym typeface="Calibri"/>
              </a:rPr>
              <a:t>Rosanna Landis Weaver</a:t>
            </a:r>
            <a:br>
              <a:rPr lang="en-US" sz="1600" b="1" dirty="0">
                <a:solidFill>
                  <a:srgbClr val="000000"/>
                </a:solidFill>
                <a:latin typeface="Calibri"/>
                <a:ea typeface="Calibri"/>
                <a:cs typeface="Calibri"/>
                <a:sym typeface="Calibri"/>
              </a:rPr>
            </a:br>
            <a:r>
              <a:rPr lang="en-US" sz="1600" dirty="0">
                <a:solidFill>
                  <a:schemeClr val="dk1"/>
                </a:solidFill>
                <a:latin typeface="Calibri"/>
                <a:ea typeface="Calibri"/>
                <a:cs typeface="Calibri"/>
                <a:sym typeface="Calibri"/>
              </a:rPr>
              <a:t>Report Author and CEO Pay Program Manager</a:t>
            </a:r>
          </a:p>
          <a:p>
            <a:pPr marL="0" marR="0" lvl="0" indent="0" algn="r" rtl="0">
              <a:spcBef>
                <a:spcPts val="0"/>
              </a:spcBef>
              <a:spcAft>
                <a:spcPts val="0"/>
              </a:spcAft>
              <a:buNone/>
            </a:pPr>
            <a:endParaRPr sz="1000" dirty="0">
              <a:solidFill>
                <a:schemeClr val="dk1"/>
              </a:solidFill>
              <a:latin typeface="Calibri"/>
              <a:ea typeface="Calibri"/>
              <a:cs typeface="Calibri"/>
              <a:sym typeface="Calibri"/>
            </a:endParaRPr>
          </a:p>
        </p:txBody>
      </p:sp>
      <p:pic>
        <p:nvPicPr>
          <p:cNvPr id="6" name="Google Shape;111;p15">
            <a:extLst>
              <a:ext uri="{FF2B5EF4-FFF2-40B4-BE49-F238E27FC236}">
                <a16:creationId xmlns="" xmlns:a16="http://schemas.microsoft.com/office/drawing/2014/main" id="{F387A818-DCE1-D04A-9B4E-D4CB90AC791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p:blipFill>
        <p:spPr>
          <a:xfrm>
            <a:off x="783670" y="2096692"/>
            <a:ext cx="1478896" cy="1588057"/>
          </a:xfrm>
          <a:prstGeom prst="rect">
            <a:avLst/>
          </a:prstGeom>
          <a:noFill/>
          <a:ln>
            <a:noFill/>
          </a:ln>
        </p:spPr>
      </p:pic>
      <p:sp>
        <p:nvSpPr>
          <p:cNvPr id="7" name="Google Shape;113;p15">
            <a:extLst>
              <a:ext uri="{FF2B5EF4-FFF2-40B4-BE49-F238E27FC236}">
                <a16:creationId xmlns="" xmlns:a16="http://schemas.microsoft.com/office/drawing/2014/main" id="{F0ED438F-2ADF-D245-A97B-E8849DC30803}"/>
              </a:ext>
            </a:extLst>
          </p:cNvPr>
          <p:cNvSpPr txBox="1"/>
          <p:nvPr/>
        </p:nvSpPr>
        <p:spPr>
          <a:xfrm>
            <a:off x="4764898" y="4105499"/>
            <a:ext cx="1622196" cy="1323300"/>
          </a:xfrm>
          <a:prstGeom prst="rect">
            <a:avLst/>
          </a:prstGeom>
          <a:noFill/>
          <a:ln>
            <a:noFill/>
          </a:ln>
        </p:spPr>
        <p:txBody>
          <a:bodyPr spcFirstLastPara="1" wrap="square" lIns="91425" tIns="45700" rIns="91425" bIns="45700" anchor="t" anchorCtr="0">
            <a:noAutofit/>
          </a:bodyPr>
          <a:lstStyle/>
          <a:p>
            <a:pPr lvl="0" algn="r">
              <a:buClr>
                <a:schemeClr val="dk1"/>
              </a:buClr>
              <a:buSzPts val="1100"/>
            </a:pPr>
            <a:r>
              <a:rPr lang="en-US" sz="1600" b="1" dirty="0">
                <a:latin typeface="Calibri"/>
                <a:ea typeface="Calibri"/>
                <a:cs typeface="Calibri"/>
                <a:sym typeface="Calibri"/>
              </a:rPr>
              <a:t>R. Paul Herman</a:t>
            </a:r>
          </a:p>
          <a:p>
            <a:pPr lvl="0" algn="r">
              <a:buClr>
                <a:schemeClr val="dk1"/>
              </a:buClr>
              <a:buSzPts val="1100"/>
            </a:pPr>
            <a:r>
              <a:rPr lang="en-US" sz="1600" dirty="0">
                <a:latin typeface="Calibri"/>
                <a:ea typeface="Calibri"/>
                <a:cs typeface="Calibri"/>
                <a:sym typeface="Calibri"/>
              </a:rPr>
              <a:t>CEO, HIP Investor Ratings + </a:t>
            </a:r>
            <a:r>
              <a:rPr lang="en-US" sz="1600" dirty="0" smtClean="0">
                <a:latin typeface="Calibri"/>
                <a:ea typeface="Calibri"/>
                <a:cs typeface="Calibri"/>
                <a:sym typeface="Calibri"/>
              </a:rPr>
              <a:t>Portfolios,</a:t>
            </a:r>
          </a:p>
          <a:p>
            <a:pPr lvl="0" algn="r">
              <a:buClr>
                <a:schemeClr val="dk1"/>
              </a:buClr>
              <a:buSzPts val="1100"/>
            </a:pPr>
            <a:r>
              <a:rPr lang="en-US" sz="1600" dirty="0" smtClean="0">
                <a:latin typeface="Calibri"/>
                <a:ea typeface="Calibri"/>
                <a:cs typeface="Calibri"/>
                <a:sym typeface="Calibri"/>
              </a:rPr>
              <a:t>Book Author</a:t>
            </a:r>
            <a:endParaRPr lang="en-US" sz="1600" dirty="0">
              <a:latin typeface="Calibri"/>
              <a:ea typeface="Calibri"/>
              <a:cs typeface="Calibri"/>
              <a:sym typeface="Calibri"/>
            </a:endParaRPr>
          </a:p>
        </p:txBody>
      </p:sp>
      <p:pic>
        <p:nvPicPr>
          <p:cNvPr id="8" name="Google Shape;114;p15">
            <a:extLst>
              <a:ext uri="{FF2B5EF4-FFF2-40B4-BE49-F238E27FC236}">
                <a16:creationId xmlns="" xmlns:a16="http://schemas.microsoft.com/office/drawing/2014/main" id="{CCFC3768-3B2A-4446-8C17-6E473EB3C5AD}"/>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a14:imgEffect>
                  </a14:imgLayer>
                </a14:imgProps>
              </a:ext>
            </a:extLst>
          </a:blip>
          <a:srcRect/>
          <a:stretch/>
        </p:blipFill>
        <p:spPr>
          <a:xfrm>
            <a:off x="4908198" y="2096681"/>
            <a:ext cx="1478896" cy="1588067"/>
          </a:xfrm>
          <a:prstGeom prst="rect">
            <a:avLst/>
          </a:prstGeom>
          <a:noFill/>
          <a:ln>
            <a:noFill/>
          </a:ln>
        </p:spPr>
      </p:pic>
      <p:sp>
        <p:nvSpPr>
          <p:cNvPr id="9" name="Google Shape;116;p15">
            <a:extLst>
              <a:ext uri="{FF2B5EF4-FFF2-40B4-BE49-F238E27FC236}">
                <a16:creationId xmlns="" xmlns:a16="http://schemas.microsoft.com/office/drawing/2014/main" id="{13888748-FEF3-244A-8706-B3EBFA478DE9}"/>
              </a:ext>
            </a:extLst>
          </p:cNvPr>
          <p:cNvSpPr txBox="1"/>
          <p:nvPr/>
        </p:nvSpPr>
        <p:spPr>
          <a:xfrm>
            <a:off x="2515667" y="4105499"/>
            <a:ext cx="1756821" cy="2062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dirty="0">
                <a:latin typeface="Calibri"/>
                <a:ea typeface="Calibri"/>
                <a:cs typeface="Calibri"/>
                <a:sym typeface="Calibri"/>
              </a:rPr>
              <a:t>Robert Reich </a:t>
            </a:r>
            <a:r>
              <a:rPr lang="en-US" sz="1600" dirty="0">
                <a:latin typeface="Calibri"/>
                <a:ea typeface="Calibri"/>
                <a:cs typeface="Calibri"/>
                <a:sym typeface="Calibri"/>
              </a:rPr>
              <a:t>Professor; Author; Former U.S. Secretary of Labor; Co-founder, Inequality Media</a:t>
            </a:r>
            <a:endParaRPr sz="1000" dirty="0">
              <a:solidFill>
                <a:schemeClr val="dk1"/>
              </a:solidFill>
              <a:latin typeface="Calibri"/>
              <a:ea typeface="Calibri"/>
              <a:cs typeface="Calibri"/>
              <a:sym typeface="Calibri"/>
            </a:endParaRPr>
          </a:p>
        </p:txBody>
      </p:sp>
      <p:pic>
        <p:nvPicPr>
          <p:cNvPr id="10" name="Google Shape;117;p15">
            <a:extLst>
              <a:ext uri="{FF2B5EF4-FFF2-40B4-BE49-F238E27FC236}">
                <a16:creationId xmlns="" xmlns:a16="http://schemas.microsoft.com/office/drawing/2014/main" id="{4A4AA401-72E1-4442-A0C4-26459EBDA846}"/>
              </a:ext>
            </a:extLst>
          </p:cNvPr>
          <p:cNvPicPr preferRelativeResize="0">
            <a:picLocks noChangeAspect="1"/>
          </p:cNvPicPr>
          <p:nvPr/>
        </p:nvPicPr>
        <p:blipFill rotWithShape="1">
          <a:blip r:embed="rId6">
            <a:extLst>
              <a:ext uri="{28A0092B-C50C-407E-A947-70E740481C1C}">
                <a14:useLocalDpi xmlns:a14="http://schemas.microsoft.com/office/drawing/2010/main" val="0"/>
              </a:ext>
            </a:extLst>
          </a:blip>
          <a:srcRect l="4452" t="-1" r="2728" b="344"/>
          <a:stretch/>
        </p:blipFill>
        <p:spPr>
          <a:xfrm>
            <a:off x="2791160" y="2093692"/>
            <a:ext cx="1481328" cy="1591056"/>
          </a:xfrm>
          <a:prstGeom prst="rect">
            <a:avLst/>
          </a:prstGeom>
        </p:spPr>
      </p:pic>
      <p:sp>
        <p:nvSpPr>
          <p:cNvPr id="11" name="TextBox 10">
            <a:extLst>
              <a:ext uri="{FF2B5EF4-FFF2-40B4-BE49-F238E27FC236}">
                <a16:creationId xmlns="" xmlns:a16="http://schemas.microsoft.com/office/drawing/2014/main" id="{B83D3224-16CA-404A-AEBA-2A2D1974AE49}"/>
              </a:ext>
            </a:extLst>
          </p:cNvPr>
          <p:cNvSpPr txBox="1"/>
          <p:nvPr/>
        </p:nvSpPr>
        <p:spPr>
          <a:xfrm>
            <a:off x="6595198" y="4105499"/>
            <a:ext cx="1837012" cy="1815882"/>
          </a:xfrm>
          <a:prstGeom prst="rect">
            <a:avLst/>
          </a:prstGeom>
          <a:noFill/>
        </p:spPr>
        <p:txBody>
          <a:bodyPr wrap="square" rtlCol="0">
            <a:spAutoFit/>
          </a:bodyPr>
          <a:lstStyle/>
          <a:p>
            <a:pPr lvl="0" algn="r"/>
            <a:r>
              <a:rPr lang="en-US" sz="1600" b="1" dirty="0">
                <a:latin typeface="Calibri"/>
                <a:ea typeface="Calibri"/>
                <a:cs typeface="Calibri"/>
                <a:sym typeface="Calibri"/>
              </a:rPr>
              <a:t>Tracy Stewart</a:t>
            </a:r>
          </a:p>
          <a:p>
            <a:pPr lvl="0" algn="r"/>
            <a:r>
              <a:rPr lang="en-US" sz="1600" dirty="0">
                <a:latin typeface="Calibri"/>
                <a:ea typeface="Calibri"/>
                <a:cs typeface="Calibri"/>
                <a:sym typeface="Calibri"/>
              </a:rPr>
              <a:t>Manager of Corporate Governance Research,</a:t>
            </a:r>
            <a:br>
              <a:rPr lang="en-US" sz="1600" dirty="0">
                <a:latin typeface="Calibri"/>
                <a:ea typeface="Calibri"/>
                <a:cs typeface="Calibri"/>
                <a:sym typeface="Calibri"/>
              </a:rPr>
            </a:br>
            <a:r>
              <a:rPr lang="en-US" sz="1600" dirty="0">
                <a:latin typeface="Calibri"/>
                <a:ea typeface="Calibri"/>
                <a:cs typeface="Calibri"/>
                <a:sym typeface="Calibri"/>
              </a:rPr>
              <a:t> Florida State Board of Administration</a:t>
            </a:r>
            <a:endParaRPr lang="en-US" dirty="0">
              <a:latin typeface="Calibri"/>
              <a:ea typeface="Calibri"/>
              <a:cs typeface="Calibri"/>
              <a:sym typeface="Calibri"/>
            </a:endParaRPr>
          </a:p>
        </p:txBody>
      </p:sp>
      <p:pic>
        <p:nvPicPr>
          <p:cNvPr id="12" name="Picture 11">
            <a:extLst>
              <a:ext uri="{FF2B5EF4-FFF2-40B4-BE49-F238E27FC236}">
                <a16:creationId xmlns="" xmlns:a16="http://schemas.microsoft.com/office/drawing/2014/main" id="{410710F0-11AC-E64C-B57B-FA7F7A6D6E67}"/>
              </a:ext>
            </a:extLst>
          </p:cNvPr>
          <p:cNvPicPr>
            <a:picLocks noChangeAspect="1"/>
          </p:cNvPicPr>
          <p:nvPr/>
        </p:nvPicPr>
        <p:blipFill rotWithShape="1">
          <a:blip r:embed="rId7">
            <a:extLst>
              <a:ext uri="{28A0092B-C50C-407E-A947-70E740481C1C}">
                <a14:useLocalDpi xmlns:a14="http://schemas.microsoft.com/office/drawing/2010/main" val="0"/>
              </a:ext>
            </a:extLst>
          </a:blip>
          <a:srcRect t="7118" b="7118"/>
          <a:stretch/>
        </p:blipFill>
        <p:spPr>
          <a:xfrm>
            <a:off x="6950881" y="2096691"/>
            <a:ext cx="1481328" cy="1588057"/>
          </a:xfrm>
          <a:prstGeom prst="rect">
            <a:avLst/>
          </a:prstGeom>
        </p:spPr>
      </p:pic>
    </p:spTree>
    <p:extLst>
      <p:ext uri="{BB962C8B-B14F-4D97-AF65-F5344CB8AC3E}">
        <p14:creationId xmlns:p14="http://schemas.microsoft.com/office/powerpoint/2010/main" val="2109909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B179092-4A6C-E64A-A257-BF531658CF33}"/>
              </a:ext>
            </a:extLst>
          </p:cNvPr>
          <p:cNvSpPr/>
          <p:nvPr/>
        </p:nvSpPr>
        <p:spPr>
          <a:xfrm>
            <a:off x="1" y="0"/>
            <a:ext cx="9144000" cy="17145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38D4A4F1-825E-0148-B6A2-2450A0FADE7E}"/>
              </a:ext>
            </a:extLst>
          </p:cNvPr>
          <p:cNvPicPr>
            <a:picLocks noChangeAspect="1"/>
          </p:cNvPicPr>
          <p:nvPr/>
        </p:nvPicPr>
        <p:blipFill>
          <a:blip r:embed="rId2"/>
          <a:stretch>
            <a:fillRect/>
          </a:stretch>
        </p:blipFill>
        <p:spPr>
          <a:xfrm>
            <a:off x="0" y="1714500"/>
            <a:ext cx="9144000" cy="5143500"/>
          </a:xfrm>
          <a:prstGeom prst="rect">
            <a:avLst/>
          </a:prstGeom>
        </p:spPr>
      </p:pic>
      <p:sp>
        <p:nvSpPr>
          <p:cNvPr id="3" name="Google Shape;168;p25">
            <a:extLst>
              <a:ext uri="{FF2B5EF4-FFF2-40B4-BE49-F238E27FC236}">
                <a16:creationId xmlns="" xmlns:a16="http://schemas.microsoft.com/office/drawing/2014/main" id="{883C5CBF-0606-A042-BC2A-AFD063C5FD4D}"/>
              </a:ext>
            </a:extLst>
          </p:cNvPr>
          <p:cNvSpPr txBox="1"/>
          <p:nvPr/>
        </p:nvSpPr>
        <p:spPr>
          <a:xfrm>
            <a:off x="2426021" y="154112"/>
            <a:ext cx="4470054" cy="1915463"/>
          </a:xfrm>
          <a:prstGeom prst="rect">
            <a:avLst/>
          </a:prstGeom>
          <a:noFill/>
          <a:ln>
            <a:noFill/>
          </a:ln>
        </p:spPr>
        <p:txBody>
          <a:bodyPr spcFirstLastPara="1" wrap="square" lIns="68569" tIns="34275" rIns="68569" bIns="34275" anchor="t" anchorCtr="0">
            <a:noAutofit/>
          </a:bodyPr>
          <a:lstStyle/>
          <a:p>
            <a:pPr lvl="0" algn="ctr">
              <a:lnSpc>
                <a:spcPct val="70000"/>
              </a:lnSpc>
              <a:buClr>
                <a:srgbClr val="532977"/>
              </a:buClr>
              <a:buSzPts val="4650"/>
            </a:pPr>
            <a:r>
              <a:rPr lang="en-US" sz="3300" b="1" dirty="0">
                <a:solidFill>
                  <a:schemeClr val="bg1"/>
                </a:solidFill>
                <a:latin typeface="Calibri"/>
                <a:cs typeface="Calibri"/>
                <a:sym typeface="Calibri"/>
              </a:rPr>
              <a:t>Join Us! </a:t>
            </a:r>
          </a:p>
          <a:p>
            <a:pPr lvl="0" algn="ctr">
              <a:buClr>
                <a:srgbClr val="532977"/>
              </a:buClr>
              <a:buSzPts val="4650"/>
            </a:pPr>
            <a:r>
              <a:rPr lang="en-US" sz="3300" b="1" dirty="0">
                <a:solidFill>
                  <a:schemeClr val="bg1"/>
                </a:solidFill>
                <a:latin typeface="Calibri"/>
                <a:cs typeface="Calibri"/>
                <a:sym typeface="Calibri"/>
              </a:rPr>
              <a:t>Virtual After-Party</a:t>
            </a:r>
          </a:p>
          <a:p>
            <a:pPr lvl="0" algn="ctr">
              <a:buClr>
                <a:srgbClr val="532977"/>
              </a:buClr>
              <a:buSzPts val="4650"/>
            </a:pPr>
            <a:r>
              <a:rPr lang="en-US" sz="3300" b="1" dirty="0">
                <a:solidFill>
                  <a:schemeClr val="bg1"/>
                </a:solidFill>
                <a:latin typeface="Calibri"/>
                <a:cs typeface="Calibri"/>
                <a:sym typeface="Calibri"/>
                <a:hlinkClick r:id="rId3"/>
              </a:rPr>
              <a:t>www.bit.ly/AYSworld</a:t>
            </a:r>
            <a:endParaRPr lang="en-US" sz="3300" b="1" dirty="0">
              <a:solidFill>
                <a:schemeClr val="bg1"/>
              </a:solidFill>
              <a:latin typeface="Calibri"/>
              <a:cs typeface="Calibri"/>
              <a:sym typeface="Calibri"/>
            </a:endParaRPr>
          </a:p>
          <a:p>
            <a:pPr lvl="0" algn="ctr">
              <a:buClr>
                <a:srgbClr val="532977"/>
              </a:buClr>
              <a:buSzPts val="4650"/>
            </a:pPr>
            <a:endParaRPr lang="en-US" sz="1500" dirty="0">
              <a:solidFill>
                <a:schemeClr val="bg1"/>
              </a:solidFill>
              <a:latin typeface="Calibri" panose="020F0502020204030204" pitchFamily="34" charset="0"/>
              <a:cs typeface="Calibri" panose="020F0502020204030204" pitchFamily="34" charset="0"/>
            </a:endParaRPr>
          </a:p>
          <a:p>
            <a:pPr lvl="0" algn="ctr">
              <a:buClr>
                <a:srgbClr val="532977"/>
              </a:buClr>
              <a:buSzPts val="4650"/>
            </a:pPr>
            <a:endParaRPr lang="en-US" sz="1500" dirty="0">
              <a:solidFill>
                <a:schemeClr val="bg1"/>
              </a:solidFill>
            </a:endParaRPr>
          </a:p>
          <a:p>
            <a:pPr algn="ctr">
              <a:lnSpc>
                <a:spcPct val="115000"/>
              </a:lnSpc>
            </a:pPr>
            <a:endParaRPr sz="2700" b="1" dirty="0">
              <a:latin typeface="Calibri"/>
              <a:ea typeface="Calibri"/>
              <a:cs typeface="Calibri"/>
              <a:sym typeface="Calibri"/>
            </a:endParaRPr>
          </a:p>
          <a:p>
            <a:pPr algn="r">
              <a:lnSpc>
                <a:spcPct val="115000"/>
              </a:lnSpc>
              <a:spcBef>
                <a:spcPts val="750"/>
              </a:spcBef>
            </a:pPr>
            <a:endParaRPr sz="2700" dirty="0">
              <a:latin typeface="Georgia"/>
              <a:ea typeface="Georgia"/>
              <a:cs typeface="Georgia"/>
              <a:sym typeface="Georgia"/>
            </a:endParaRPr>
          </a:p>
        </p:txBody>
      </p:sp>
      <p:sp>
        <p:nvSpPr>
          <p:cNvPr id="5" name="TextBox 4">
            <a:extLst>
              <a:ext uri="{FF2B5EF4-FFF2-40B4-BE49-F238E27FC236}">
                <a16:creationId xmlns="" xmlns:a16="http://schemas.microsoft.com/office/drawing/2014/main" id="{07737D73-E604-F44E-A04F-798DC486C1B2}"/>
              </a:ext>
            </a:extLst>
          </p:cNvPr>
          <p:cNvSpPr txBox="1"/>
          <p:nvPr/>
        </p:nvSpPr>
        <p:spPr>
          <a:xfrm>
            <a:off x="5147355" y="6190853"/>
            <a:ext cx="3996646" cy="923330"/>
          </a:xfrm>
          <a:prstGeom prst="rect">
            <a:avLst/>
          </a:prstGeom>
          <a:noFill/>
        </p:spPr>
        <p:txBody>
          <a:bodyPr wrap="square" rtlCol="0">
            <a:spAutoFit/>
          </a:bodyPr>
          <a:lstStyle/>
          <a:p>
            <a:pPr lvl="0" algn="ctr">
              <a:buClr>
                <a:srgbClr val="532977"/>
              </a:buClr>
              <a:buSzPts val="4650"/>
            </a:pPr>
            <a:r>
              <a:rPr lang="en-US" dirty="0">
                <a:solidFill>
                  <a:schemeClr val="bg1"/>
                </a:solidFill>
                <a:latin typeface="Calibri" panose="020F0502020204030204" pitchFamily="34" charset="0"/>
                <a:cs typeface="Calibri" panose="020F0502020204030204" pitchFamily="34" charset="0"/>
              </a:rPr>
              <a:t>Browser: Chrome, Edge, or Firefox ONLY</a:t>
            </a:r>
          </a:p>
          <a:p>
            <a:pPr algn="ctr">
              <a:buClr>
                <a:srgbClr val="532977"/>
              </a:buClr>
              <a:buSzPts val="4650"/>
            </a:pPr>
            <a:r>
              <a:rPr lang="en-US" dirty="0">
                <a:solidFill>
                  <a:schemeClr val="bg1"/>
                </a:solidFill>
                <a:latin typeface="Calibri" panose="020F0502020204030204" pitchFamily="34" charset="0"/>
                <a:cs typeface="Calibri" panose="020F0502020204030204" pitchFamily="34" charset="0"/>
              </a:rPr>
              <a:t>Device: Macintosh, PC </a:t>
            </a:r>
          </a:p>
          <a:p>
            <a:endParaRPr lang="en-US" dirty="0"/>
          </a:p>
        </p:txBody>
      </p:sp>
    </p:spTree>
    <p:extLst>
      <p:ext uri="{BB962C8B-B14F-4D97-AF65-F5344CB8AC3E}">
        <p14:creationId xmlns:p14="http://schemas.microsoft.com/office/powerpoint/2010/main" val="425124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7AC82E-CD57-4C4D-892E-FCB648BBFB60}"/>
              </a:ext>
            </a:extLst>
          </p:cNvPr>
          <p:cNvSpPr>
            <a:spLocks noGrp="1"/>
          </p:cNvSpPr>
          <p:nvPr>
            <p:ph type="title"/>
          </p:nvPr>
        </p:nvSpPr>
        <p:spPr/>
        <p:txBody>
          <a:bodyPr/>
          <a:lstStyle/>
          <a:p>
            <a:pPr algn="ctr"/>
            <a:r>
              <a:rPr lang="en-US" b="1" dirty="0">
                <a:solidFill>
                  <a:schemeClr val="accent1">
                    <a:lumMod val="75000"/>
                  </a:schemeClr>
                </a:solidFill>
              </a:rPr>
              <a:t>After-Party Instructions</a:t>
            </a:r>
          </a:p>
        </p:txBody>
      </p:sp>
      <p:sp>
        <p:nvSpPr>
          <p:cNvPr id="3" name="Google Shape;169;p25">
            <a:extLst>
              <a:ext uri="{FF2B5EF4-FFF2-40B4-BE49-F238E27FC236}">
                <a16:creationId xmlns="" xmlns:a16="http://schemas.microsoft.com/office/drawing/2014/main" id="{F4358508-4AED-BA4D-9177-F167FEAE2247}"/>
              </a:ext>
            </a:extLst>
          </p:cNvPr>
          <p:cNvSpPr txBox="1"/>
          <p:nvPr/>
        </p:nvSpPr>
        <p:spPr>
          <a:xfrm>
            <a:off x="5563075" y="4441229"/>
            <a:ext cx="2829573" cy="484748"/>
          </a:xfrm>
          <a:prstGeom prst="rect">
            <a:avLst/>
          </a:prstGeom>
          <a:noFill/>
          <a:ln>
            <a:noFill/>
          </a:ln>
        </p:spPr>
        <p:txBody>
          <a:bodyPr spcFirstLastPara="1" wrap="square" lIns="68569" tIns="34275" rIns="68569" bIns="34275" anchor="t" anchorCtr="0">
            <a:noAutofit/>
          </a:bodyPr>
          <a:lstStyle/>
          <a:p>
            <a:pPr algn="ctr"/>
            <a:endParaRPr lang="en-CA" sz="1350" b="1" dirty="0">
              <a:solidFill>
                <a:schemeClr val="accent2"/>
              </a:solidFill>
              <a:latin typeface="Calibri"/>
              <a:ea typeface="Calibri"/>
              <a:cs typeface="Calibri"/>
              <a:sym typeface="Calibri"/>
            </a:endParaRPr>
          </a:p>
        </p:txBody>
      </p:sp>
      <p:sp>
        <p:nvSpPr>
          <p:cNvPr id="4" name="TextBox 3">
            <a:extLst>
              <a:ext uri="{FF2B5EF4-FFF2-40B4-BE49-F238E27FC236}">
                <a16:creationId xmlns="" xmlns:a16="http://schemas.microsoft.com/office/drawing/2014/main" id="{B6946007-63E2-5D49-AE75-597C35596C49}"/>
              </a:ext>
            </a:extLst>
          </p:cNvPr>
          <p:cNvSpPr txBox="1"/>
          <p:nvPr/>
        </p:nvSpPr>
        <p:spPr>
          <a:xfrm>
            <a:off x="6977862" y="2246183"/>
            <a:ext cx="1500399" cy="323165"/>
          </a:xfrm>
          <a:prstGeom prst="rect">
            <a:avLst/>
          </a:prstGeom>
          <a:noFill/>
        </p:spPr>
        <p:txBody>
          <a:bodyPr wrap="square" rtlCol="0">
            <a:spAutoFit/>
          </a:bodyPr>
          <a:lstStyle/>
          <a:p>
            <a:r>
              <a:rPr lang="en-US" sz="1500" b="1" dirty="0">
                <a:solidFill>
                  <a:schemeClr val="accent1">
                    <a:lumMod val="75000"/>
                  </a:schemeClr>
                </a:solidFill>
                <a:latin typeface="Calibri" panose="020F0502020204030204" pitchFamily="34" charset="0"/>
                <a:cs typeface="Calibri" panose="020F0502020204030204" pitchFamily="34" charset="0"/>
              </a:rPr>
              <a:t>Case Sensitive</a:t>
            </a:r>
          </a:p>
        </p:txBody>
      </p:sp>
      <p:sp>
        <p:nvSpPr>
          <p:cNvPr id="5" name="TextBox 4">
            <a:extLst>
              <a:ext uri="{FF2B5EF4-FFF2-40B4-BE49-F238E27FC236}">
                <a16:creationId xmlns="" xmlns:a16="http://schemas.microsoft.com/office/drawing/2014/main" id="{8907A49B-9D9B-D847-934E-3B50EFDDCCA6}"/>
              </a:ext>
            </a:extLst>
          </p:cNvPr>
          <p:cNvSpPr txBox="1"/>
          <p:nvPr/>
        </p:nvSpPr>
        <p:spPr>
          <a:xfrm>
            <a:off x="5223560" y="1805438"/>
            <a:ext cx="3265638" cy="507831"/>
          </a:xfrm>
          <a:prstGeom prst="rect">
            <a:avLst/>
          </a:prstGeom>
          <a:noFill/>
        </p:spPr>
        <p:txBody>
          <a:bodyPr wrap="none" rtlCol="0">
            <a:spAutoFit/>
          </a:bodyPr>
          <a:lstStyle/>
          <a:p>
            <a:r>
              <a:rPr lang="en-US" sz="2700" dirty="0">
                <a:solidFill>
                  <a:srgbClr val="39813D"/>
                </a:solidFill>
                <a:latin typeface="Calibri" panose="020F0502020204030204" pitchFamily="34" charset="0"/>
                <a:cs typeface="Calibri" panose="020F0502020204030204" pitchFamily="34" charset="0"/>
                <a:hlinkClick r:id="rId2"/>
              </a:rPr>
              <a:t> www.bit.ly/AYSworld</a:t>
            </a:r>
            <a:endParaRPr lang="en-US" sz="2700" dirty="0">
              <a:solidFill>
                <a:srgbClr val="39813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2C218FE9-5953-C049-A2FE-C3379D4516D2}"/>
              </a:ext>
            </a:extLst>
          </p:cNvPr>
          <p:cNvSpPr txBox="1"/>
          <p:nvPr/>
        </p:nvSpPr>
        <p:spPr>
          <a:xfrm>
            <a:off x="2444776" y="2047811"/>
            <a:ext cx="838691" cy="415498"/>
          </a:xfrm>
          <a:prstGeom prst="rect">
            <a:avLst/>
          </a:prstGeom>
          <a:noFill/>
        </p:spPr>
        <p:txBody>
          <a:bodyPr wrap="none" rtlCol="0">
            <a:spAutoFit/>
          </a:bodyPr>
          <a:lstStyle/>
          <a:p>
            <a:r>
              <a:rPr lang="en-US" sz="2100" b="1" dirty="0">
                <a:solidFill>
                  <a:schemeClr val="accent1">
                    <a:lumMod val="75000"/>
                  </a:schemeClr>
                </a:solidFill>
                <a:latin typeface="Calibri" panose="020F0502020204030204" pitchFamily="34" charset="0"/>
                <a:cs typeface="Calibri" panose="020F0502020204030204" pitchFamily="34" charset="0"/>
              </a:rPr>
              <a:t>Go To</a:t>
            </a:r>
          </a:p>
        </p:txBody>
      </p:sp>
      <p:sp>
        <p:nvSpPr>
          <p:cNvPr id="7" name="TextBox 6">
            <a:extLst>
              <a:ext uri="{FF2B5EF4-FFF2-40B4-BE49-F238E27FC236}">
                <a16:creationId xmlns="" xmlns:a16="http://schemas.microsoft.com/office/drawing/2014/main" id="{74A0D235-F5AB-4149-B36D-4B1D63ECB107}"/>
              </a:ext>
            </a:extLst>
          </p:cNvPr>
          <p:cNvSpPr txBox="1"/>
          <p:nvPr/>
        </p:nvSpPr>
        <p:spPr>
          <a:xfrm>
            <a:off x="512785" y="3135144"/>
            <a:ext cx="3697524" cy="738664"/>
          </a:xfrm>
          <a:prstGeom prst="rect">
            <a:avLst/>
          </a:prstGeom>
          <a:noFill/>
        </p:spPr>
        <p:txBody>
          <a:bodyPr wrap="square" rtlCol="0">
            <a:spAutoFit/>
          </a:bodyPr>
          <a:lstStyle/>
          <a:p>
            <a:r>
              <a:rPr lang="en-US" sz="2100" b="1" dirty="0">
                <a:solidFill>
                  <a:schemeClr val="accent1">
                    <a:lumMod val="75000"/>
                  </a:schemeClr>
                </a:solidFill>
                <a:latin typeface="Calibri" panose="020F0502020204030204" pitchFamily="34" charset="0"/>
                <a:cs typeface="Calibri" panose="020F0502020204030204" pitchFamily="34" charset="0"/>
              </a:rPr>
              <a:t>Input  your first </a:t>
            </a:r>
            <a:r>
              <a:rPr lang="en-US" sz="2100" b="1" i="1" dirty="0">
                <a:solidFill>
                  <a:schemeClr val="accent1">
                    <a:lumMod val="75000"/>
                  </a:schemeClr>
                </a:solidFill>
                <a:latin typeface="Calibri" panose="020F0502020204030204" pitchFamily="34" charset="0"/>
                <a:cs typeface="Calibri" panose="020F0502020204030204" pitchFamily="34" charset="0"/>
              </a:rPr>
              <a:t>and</a:t>
            </a:r>
            <a:r>
              <a:rPr lang="en-US" sz="2100" b="1" dirty="0">
                <a:solidFill>
                  <a:schemeClr val="accent1">
                    <a:lumMod val="75000"/>
                  </a:schemeClr>
                </a:solidFill>
                <a:latin typeface="Calibri" panose="020F0502020204030204" pitchFamily="34" charset="0"/>
                <a:cs typeface="Calibri" panose="020F0502020204030204" pitchFamily="34" charset="0"/>
              </a:rPr>
              <a:t> last name. Allow mic and video access.</a:t>
            </a:r>
          </a:p>
        </p:txBody>
      </p:sp>
      <p:sp>
        <p:nvSpPr>
          <p:cNvPr id="8" name="Right Arrow 7">
            <a:extLst>
              <a:ext uri="{FF2B5EF4-FFF2-40B4-BE49-F238E27FC236}">
                <a16:creationId xmlns="" xmlns:a16="http://schemas.microsoft.com/office/drawing/2014/main" id="{F919DF6C-BC2A-8345-9114-D4B804B8D28D}"/>
              </a:ext>
            </a:extLst>
          </p:cNvPr>
          <p:cNvSpPr/>
          <p:nvPr/>
        </p:nvSpPr>
        <p:spPr>
          <a:xfrm>
            <a:off x="4180632" y="3301412"/>
            <a:ext cx="733806" cy="436588"/>
          </a:xfrm>
          <a:prstGeom prst="rightArrow">
            <a:avLst/>
          </a:prstGeom>
          <a:solidFill>
            <a:schemeClr val="accent1">
              <a:lumMod val="75000"/>
            </a:schemeClr>
          </a:solidFill>
          <a:ln>
            <a:solidFill>
              <a:srgbClr val="507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TextBox 8">
            <a:extLst>
              <a:ext uri="{FF2B5EF4-FFF2-40B4-BE49-F238E27FC236}">
                <a16:creationId xmlns="" xmlns:a16="http://schemas.microsoft.com/office/drawing/2014/main" id="{8859F90E-858B-E54B-BFB4-06D4E19F1667}"/>
              </a:ext>
            </a:extLst>
          </p:cNvPr>
          <p:cNvSpPr txBox="1"/>
          <p:nvPr/>
        </p:nvSpPr>
        <p:spPr>
          <a:xfrm>
            <a:off x="1448293" y="5095427"/>
            <a:ext cx="2732339" cy="415498"/>
          </a:xfrm>
          <a:prstGeom prst="rect">
            <a:avLst/>
          </a:prstGeom>
          <a:noFill/>
        </p:spPr>
        <p:txBody>
          <a:bodyPr wrap="square" rtlCol="0">
            <a:spAutoFit/>
          </a:bodyPr>
          <a:lstStyle/>
          <a:p>
            <a:r>
              <a:rPr lang="en-US" sz="2100" b="1" dirty="0">
                <a:solidFill>
                  <a:schemeClr val="accent1">
                    <a:lumMod val="75000"/>
                  </a:schemeClr>
                </a:solidFill>
                <a:latin typeface="Calibri" panose="020F0502020204030204" pitchFamily="34" charset="0"/>
                <a:cs typeface="Calibri" panose="020F0502020204030204" pitchFamily="34" charset="0"/>
              </a:rPr>
              <a:t>Choose your avatar</a:t>
            </a:r>
          </a:p>
        </p:txBody>
      </p:sp>
      <p:pic>
        <p:nvPicPr>
          <p:cNvPr id="10" name="Picture 9">
            <a:extLst>
              <a:ext uri="{FF2B5EF4-FFF2-40B4-BE49-F238E27FC236}">
                <a16:creationId xmlns="" xmlns:a16="http://schemas.microsoft.com/office/drawing/2014/main" id="{FBCF7AA9-58F7-B541-B01D-F3399492023C}"/>
              </a:ext>
            </a:extLst>
          </p:cNvPr>
          <p:cNvPicPr>
            <a:picLocks noChangeAspect="1"/>
          </p:cNvPicPr>
          <p:nvPr/>
        </p:nvPicPr>
        <p:blipFill>
          <a:blip r:embed="rId3"/>
          <a:stretch>
            <a:fillRect/>
          </a:stretch>
        </p:blipFill>
        <p:spPr>
          <a:xfrm>
            <a:off x="5647633" y="4824184"/>
            <a:ext cx="2371725" cy="828675"/>
          </a:xfrm>
          <a:prstGeom prst="rect">
            <a:avLst/>
          </a:prstGeom>
        </p:spPr>
      </p:pic>
      <p:sp>
        <p:nvSpPr>
          <p:cNvPr id="11" name="Right Arrow 10">
            <a:extLst>
              <a:ext uri="{FF2B5EF4-FFF2-40B4-BE49-F238E27FC236}">
                <a16:creationId xmlns="" xmlns:a16="http://schemas.microsoft.com/office/drawing/2014/main" id="{B90591F7-4199-624E-B37E-71615DC6F260}"/>
              </a:ext>
            </a:extLst>
          </p:cNvPr>
          <p:cNvSpPr/>
          <p:nvPr/>
        </p:nvSpPr>
        <p:spPr>
          <a:xfrm>
            <a:off x="4210309" y="1943646"/>
            <a:ext cx="733806" cy="436588"/>
          </a:xfrm>
          <a:prstGeom prst="rightArrow">
            <a:avLst/>
          </a:prstGeom>
          <a:solidFill>
            <a:schemeClr val="accent1">
              <a:lumMod val="75000"/>
            </a:schemeClr>
          </a:solidFill>
          <a:ln>
            <a:solidFill>
              <a:srgbClr val="507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Right Arrow 11">
            <a:extLst>
              <a:ext uri="{FF2B5EF4-FFF2-40B4-BE49-F238E27FC236}">
                <a16:creationId xmlns="" xmlns:a16="http://schemas.microsoft.com/office/drawing/2014/main" id="{2B4A2F10-D7B5-5E4C-A044-370938DC1CF8}"/>
              </a:ext>
            </a:extLst>
          </p:cNvPr>
          <p:cNvSpPr/>
          <p:nvPr/>
        </p:nvSpPr>
        <p:spPr>
          <a:xfrm>
            <a:off x="4197609" y="5051254"/>
            <a:ext cx="733806" cy="436588"/>
          </a:xfrm>
          <a:prstGeom prst="rightArrow">
            <a:avLst/>
          </a:prstGeom>
          <a:solidFill>
            <a:schemeClr val="accent1">
              <a:lumMod val="75000"/>
            </a:schemeClr>
          </a:solidFill>
          <a:ln>
            <a:solidFill>
              <a:srgbClr val="507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3" name="Picture 12">
            <a:extLst>
              <a:ext uri="{FF2B5EF4-FFF2-40B4-BE49-F238E27FC236}">
                <a16:creationId xmlns="" xmlns:a16="http://schemas.microsoft.com/office/drawing/2014/main" id="{75FF6281-0124-2749-83B3-0D0CDB4B20BD}"/>
              </a:ext>
            </a:extLst>
          </p:cNvPr>
          <p:cNvPicPr>
            <a:picLocks noChangeAspect="1"/>
          </p:cNvPicPr>
          <p:nvPr/>
        </p:nvPicPr>
        <p:blipFill>
          <a:blip r:embed="rId4"/>
          <a:stretch>
            <a:fillRect/>
          </a:stretch>
        </p:blipFill>
        <p:spPr>
          <a:xfrm>
            <a:off x="5223560" y="2546266"/>
            <a:ext cx="3291790" cy="2199098"/>
          </a:xfrm>
          <a:prstGeom prst="rect">
            <a:avLst/>
          </a:prstGeom>
        </p:spPr>
      </p:pic>
    </p:spTree>
    <p:extLst>
      <p:ext uri="{BB962C8B-B14F-4D97-AF65-F5344CB8AC3E}">
        <p14:creationId xmlns:p14="http://schemas.microsoft.com/office/powerpoint/2010/main" val="242770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D116D87-6EC5-2F46-80E1-125DED36675A}"/>
              </a:ext>
            </a:extLst>
          </p:cNvPr>
          <p:cNvSpPr/>
          <p:nvPr/>
        </p:nvSpPr>
        <p:spPr>
          <a:xfrm>
            <a:off x="1100517" y="1705451"/>
            <a:ext cx="6942965" cy="3447098"/>
          </a:xfrm>
          <a:prstGeom prst="rect">
            <a:avLst/>
          </a:prstGeom>
          <a:ln w="76200">
            <a:solidFill>
              <a:schemeClr val="accent2">
                <a:lumMod val="50000"/>
              </a:schemeClr>
            </a:solidFill>
          </a:ln>
        </p:spPr>
        <p:txBody>
          <a:bodyPr wrap="square">
            <a:spAutoFit/>
          </a:bodyPr>
          <a:lstStyle/>
          <a:p>
            <a:pPr algn="ctr"/>
            <a:r>
              <a:rPr lang="en-US" sz="2000" dirty="0">
                <a:latin typeface="Calibri" panose="020F0502020204030204" pitchFamily="34" charset="0"/>
              </a:rPr>
              <a:t>DISCLAIMER: </a:t>
            </a:r>
            <a:r>
              <a:rPr lang="en-US" sz="2000" b="1" i="1" dirty="0">
                <a:latin typeface="Calibri" panose="020F0502020204030204" pitchFamily="34" charset="0"/>
              </a:rPr>
              <a:t>As You Sow</a:t>
            </a:r>
            <a:r>
              <a:rPr lang="en-US" sz="2000" b="1" dirty="0">
                <a:latin typeface="Calibri" panose="020F0502020204030204" pitchFamily="34" charset="0"/>
              </a:rPr>
              <a:t> is not an investment advisor, nor do we provide financial planning, legal or tax advice.</a:t>
            </a:r>
            <a:r>
              <a:rPr lang="en-US" sz="2000" dirty="0">
                <a:latin typeface="Calibri" panose="020F0502020204030204" pitchFamily="34" charset="0"/>
              </a:rPr>
              <a:t> The content of our programming, publications and presentations is provided for informational and educational purposes only, and should not be considered as information sufficient upon which to base any decisions on investing, purchases, sales, trades, or any other investment transactions. We do not express an opinion on the future or expected value of any security or other interest and do not explicitly or implicitly recommend or suggest an investment strategy of any kind.</a:t>
            </a:r>
            <a:r>
              <a:rPr lang="en-US" sz="2000" dirty="0">
                <a:solidFill>
                  <a:srgbClr val="1F497D"/>
                </a:solidFill>
                <a:latin typeface="Calibri" panose="020F0502020204030204" pitchFamily="34" charset="0"/>
              </a:rPr>
              <a:t> </a:t>
            </a:r>
            <a:r>
              <a:rPr lang="en-US" dirty="0" smtClean="0">
                <a:solidFill>
                  <a:srgbClr val="1F497D"/>
                </a:solidFill>
                <a:latin typeface="Calibri" panose="020F0502020204030204" pitchFamily="34" charset="0"/>
              </a:rPr>
              <a:t>See </a:t>
            </a:r>
            <a:r>
              <a:rPr lang="en-US" dirty="0">
                <a:solidFill>
                  <a:srgbClr val="1F497D"/>
                </a:solidFill>
                <a:latin typeface="Calibri" panose="020F0502020204030204" pitchFamily="34" charset="0"/>
              </a:rPr>
              <a:t>full disclaimer on our website  </a:t>
            </a:r>
            <a:r>
              <a:rPr lang="en-US" dirty="0">
                <a:solidFill>
                  <a:srgbClr val="1F497D"/>
                </a:solidFill>
                <a:latin typeface="Calibri" panose="020F0502020204030204" pitchFamily="34" charset="0"/>
                <a:hlinkClick r:id="rId2"/>
              </a:rPr>
              <a:t>https://www.asyousow.org/legal-disclaimer</a:t>
            </a:r>
            <a:endParaRPr lang="en-US" dirty="0"/>
          </a:p>
        </p:txBody>
      </p:sp>
    </p:spTree>
    <p:extLst>
      <p:ext uri="{BB962C8B-B14F-4D97-AF65-F5344CB8AC3E}">
        <p14:creationId xmlns:p14="http://schemas.microsoft.com/office/powerpoint/2010/main" val="121683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3;p43">
            <a:extLst>
              <a:ext uri="{FF2B5EF4-FFF2-40B4-BE49-F238E27FC236}">
                <a16:creationId xmlns="" xmlns:a16="http://schemas.microsoft.com/office/drawing/2014/main" id="{1AAEACC3-30FC-2A42-955B-012522BF4B52}"/>
              </a:ext>
            </a:extLst>
          </p:cNvPr>
          <p:cNvSpPr txBox="1">
            <a:spLocks/>
          </p:cNvSpPr>
          <p:nvPr/>
        </p:nvSpPr>
        <p:spPr>
          <a:xfrm>
            <a:off x="4895563" y="597875"/>
            <a:ext cx="4118646" cy="11430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1">
                    <a:lumMod val="75000"/>
                  </a:schemeClr>
                </a:solidFill>
              </a:rPr>
              <a:t>Contact</a:t>
            </a:r>
            <a:endParaRPr lang="en-US" sz="1000" dirty="0">
              <a:solidFill>
                <a:schemeClr val="accent1">
                  <a:lumMod val="75000"/>
                </a:schemeClr>
              </a:solidFill>
              <a:latin typeface="Times"/>
              <a:ea typeface="Times"/>
              <a:cs typeface="Times"/>
              <a:sym typeface="Times"/>
            </a:endParaRPr>
          </a:p>
        </p:txBody>
      </p:sp>
      <p:sp>
        <p:nvSpPr>
          <p:cNvPr id="4" name="Google Shape;344;p43">
            <a:extLst>
              <a:ext uri="{FF2B5EF4-FFF2-40B4-BE49-F238E27FC236}">
                <a16:creationId xmlns="" xmlns:a16="http://schemas.microsoft.com/office/drawing/2014/main" id="{5DA4566D-4CB6-C14E-926C-175A8CF2FB4F}"/>
              </a:ext>
            </a:extLst>
          </p:cNvPr>
          <p:cNvSpPr txBox="1"/>
          <p:nvPr/>
        </p:nvSpPr>
        <p:spPr>
          <a:xfrm>
            <a:off x="4944925" y="1859275"/>
            <a:ext cx="4343400" cy="163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r>
              <a:rPr lang="en-US" sz="2400" b="1" dirty="0">
                <a:solidFill>
                  <a:srgbClr val="333333"/>
                </a:solidFill>
                <a:highlight>
                  <a:srgbClr val="FFFFFF"/>
                </a:highlight>
                <a:latin typeface="Calibri"/>
                <a:ea typeface="Calibri"/>
                <a:cs typeface="Calibri"/>
                <a:sym typeface="Calibri"/>
              </a:rPr>
              <a:t>Media/Press Contact</a:t>
            </a:r>
            <a:endParaRPr sz="2400" b="1"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1000"/>
              </a:spcBef>
              <a:spcAft>
                <a:spcPts val="0"/>
              </a:spcAft>
              <a:buNone/>
            </a:pPr>
            <a:r>
              <a:rPr lang="en-US" sz="2000" dirty="0">
                <a:solidFill>
                  <a:srgbClr val="333333"/>
                </a:solidFill>
                <a:highlight>
                  <a:srgbClr val="FFFFFF"/>
                </a:highlight>
                <a:latin typeface="Calibri"/>
                <a:ea typeface="Calibri"/>
                <a:cs typeface="Calibri"/>
                <a:sym typeface="Calibri"/>
              </a:rPr>
              <a:t>Stefanie Spear</a:t>
            </a:r>
            <a:endParaRPr sz="2000"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1000"/>
              </a:spcBef>
              <a:spcAft>
                <a:spcPts val="0"/>
              </a:spcAft>
              <a:buNone/>
            </a:pPr>
            <a:r>
              <a:rPr lang="en-US" sz="2000" dirty="0">
                <a:solidFill>
                  <a:srgbClr val="333333"/>
                </a:solidFill>
                <a:highlight>
                  <a:srgbClr val="FFFFFF"/>
                </a:highlight>
                <a:latin typeface="Calibri"/>
                <a:ea typeface="Calibri"/>
                <a:cs typeface="Calibri"/>
                <a:sym typeface="Calibri"/>
              </a:rPr>
              <a:t>(216) 387-1609</a:t>
            </a:r>
            <a:endParaRPr sz="2000"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1000"/>
              </a:spcBef>
              <a:spcAft>
                <a:spcPts val="0"/>
              </a:spcAft>
              <a:buNone/>
            </a:pPr>
            <a:r>
              <a:rPr lang="en-US" sz="2000" u="sng" dirty="0">
                <a:solidFill>
                  <a:schemeClr val="tx1"/>
                </a:solidFill>
                <a:highlight>
                  <a:srgbClr val="FFFFFF"/>
                </a:highlight>
                <a:latin typeface="Calibri"/>
                <a:ea typeface="Calibri"/>
                <a:cs typeface="Calibri"/>
                <a:sym typeface="Calibri"/>
                <a:hlinkClick r:id="rId2"/>
              </a:rPr>
              <a:t>sspear@asyousow.org</a:t>
            </a:r>
            <a:r>
              <a:rPr lang="en-US" sz="2000" dirty="0">
                <a:solidFill>
                  <a:schemeClr val="tx1"/>
                </a:solidFill>
                <a:highlight>
                  <a:srgbClr val="FFFFFF"/>
                </a:highlight>
                <a:latin typeface="Calibri"/>
                <a:ea typeface="Calibri"/>
                <a:cs typeface="Calibri"/>
                <a:sym typeface="Calibri"/>
              </a:rPr>
              <a:t> </a:t>
            </a:r>
            <a:endParaRPr dirty="0">
              <a:solidFill>
                <a:schemeClr val="tx1"/>
              </a:solidFill>
              <a:highlight>
                <a:srgbClr val="FFFFFF"/>
              </a:highlight>
            </a:endParaRPr>
          </a:p>
        </p:txBody>
      </p:sp>
      <p:pic>
        <p:nvPicPr>
          <p:cNvPr id="5" name="Google Shape;347;p43">
            <a:extLst>
              <a:ext uri="{FF2B5EF4-FFF2-40B4-BE49-F238E27FC236}">
                <a16:creationId xmlns="" xmlns:a16="http://schemas.microsoft.com/office/drawing/2014/main" id="{DCBEE200-6105-7045-A9A1-9D0C87CA9058}"/>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249875" y="778554"/>
            <a:ext cx="4324684" cy="5596651"/>
          </a:xfrm>
          <a:prstGeom prst="rect">
            <a:avLst/>
          </a:prstGeom>
          <a:noFill/>
          <a:ln>
            <a:noFill/>
          </a:ln>
        </p:spPr>
      </p:pic>
      <p:sp>
        <p:nvSpPr>
          <p:cNvPr id="6" name="TextBox 5">
            <a:extLst>
              <a:ext uri="{FF2B5EF4-FFF2-40B4-BE49-F238E27FC236}">
                <a16:creationId xmlns="" xmlns:a16="http://schemas.microsoft.com/office/drawing/2014/main" id="{C1FA95D8-196B-734B-9247-EAE714C17F71}"/>
              </a:ext>
            </a:extLst>
          </p:cNvPr>
          <p:cNvSpPr txBox="1"/>
          <p:nvPr/>
        </p:nvSpPr>
        <p:spPr>
          <a:xfrm>
            <a:off x="4574559" y="4762467"/>
            <a:ext cx="4473287" cy="677108"/>
          </a:xfrm>
          <a:prstGeom prst="rect">
            <a:avLst/>
          </a:prstGeom>
          <a:noFill/>
        </p:spPr>
        <p:txBody>
          <a:bodyPr wrap="square" rtlCol="0">
            <a:spAutoFit/>
          </a:bodyPr>
          <a:lstStyle/>
          <a:p>
            <a:r>
              <a:rPr lang="en-US" sz="2000" b="1" dirty="0"/>
              <a:t>Download the report at: </a:t>
            </a:r>
          </a:p>
          <a:p>
            <a:r>
              <a:rPr lang="en-US" b="1" dirty="0">
                <a:hlinkClick r:id="rId4"/>
              </a:rPr>
              <a:t>https://www.asyousow.org/ceo-pay-reports</a:t>
            </a:r>
            <a:endParaRPr lang="en-US" b="1" dirty="0"/>
          </a:p>
        </p:txBody>
      </p:sp>
    </p:spTree>
    <p:extLst>
      <p:ext uri="{BB962C8B-B14F-4D97-AF65-F5344CB8AC3E}">
        <p14:creationId xmlns:p14="http://schemas.microsoft.com/office/powerpoint/2010/main" val="33750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DE63A-C4D3-EC43-A338-40511FFFD5AA}"/>
              </a:ext>
            </a:extLst>
          </p:cNvPr>
          <p:cNvSpPr>
            <a:spLocks noGrp="1"/>
          </p:cNvSpPr>
          <p:nvPr>
            <p:ph type="title"/>
          </p:nvPr>
        </p:nvSpPr>
        <p:spPr/>
        <p:txBody>
          <a:bodyPr/>
          <a:lstStyle/>
          <a:p>
            <a:pPr algn="ctr"/>
            <a:r>
              <a:rPr lang="en-US" b="1" dirty="0">
                <a:solidFill>
                  <a:schemeClr val="accent1">
                    <a:lumMod val="75000"/>
                  </a:schemeClr>
                </a:solidFill>
              </a:rPr>
              <a:t>Andrew Behar</a:t>
            </a:r>
          </a:p>
        </p:txBody>
      </p:sp>
      <p:sp>
        <p:nvSpPr>
          <p:cNvPr id="3" name="Google Shape;101;p14">
            <a:extLst>
              <a:ext uri="{FF2B5EF4-FFF2-40B4-BE49-F238E27FC236}">
                <a16:creationId xmlns="" xmlns:a16="http://schemas.microsoft.com/office/drawing/2014/main" id="{48511EFD-9F67-6249-AF9D-E225D3AF02A5}"/>
              </a:ext>
            </a:extLst>
          </p:cNvPr>
          <p:cNvSpPr txBox="1"/>
          <p:nvPr/>
        </p:nvSpPr>
        <p:spPr>
          <a:xfrm>
            <a:off x="5550877" y="4191000"/>
            <a:ext cx="1830339"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latin typeface="Calibri"/>
                <a:ea typeface="Calibri"/>
                <a:cs typeface="Calibri"/>
                <a:sym typeface="Calibri"/>
              </a:rPr>
              <a:t>CEO </a:t>
            </a:r>
            <a:endParaRPr sz="2000" b="1" dirty="0">
              <a:latin typeface="Calibri"/>
              <a:ea typeface="Calibri"/>
              <a:cs typeface="Calibri"/>
              <a:sym typeface="Calibri"/>
            </a:endParaRPr>
          </a:p>
          <a:p>
            <a:pPr marL="0" marR="0" lvl="0" indent="0" algn="ctr" rtl="0">
              <a:spcBef>
                <a:spcPts val="0"/>
              </a:spcBef>
              <a:spcAft>
                <a:spcPts val="0"/>
              </a:spcAft>
              <a:buNone/>
            </a:pPr>
            <a:r>
              <a:rPr lang="en-US" sz="2000" b="1" dirty="0">
                <a:latin typeface="Calibri"/>
                <a:ea typeface="Calibri"/>
                <a:cs typeface="Calibri"/>
                <a:sym typeface="Calibri"/>
              </a:rPr>
              <a:t> </a:t>
            </a:r>
            <a:r>
              <a:rPr lang="en-US" sz="2000" b="1" i="1" dirty="0">
                <a:latin typeface="Calibri"/>
                <a:ea typeface="Calibri"/>
                <a:cs typeface="Calibri"/>
                <a:sym typeface="Calibri"/>
              </a:rPr>
              <a:t>As You Sow</a:t>
            </a:r>
            <a:endParaRPr sz="1100" b="1" i="1" dirty="0">
              <a:latin typeface="Calibri"/>
              <a:ea typeface="Calibri"/>
              <a:cs typeface="Calibri"/>
              <a:sym typeface="Calibri"/>
            </a:endParaRPr>
          </a:p>
        </p:txBody>
      </p:sp>
      <p:pic>
        <p:nvPicPr>
          <p:cNvPr id="4" name="Google Shape;102;p14">
            <a:extLst>
              <a:ext uri="{FF2B5EF4-FFF2-40B4-BE49-F238E27FC236}">
                <a16:creationId xmlns="" xmlns:a16="http://schemas.microsoft.com/office/drawing/2014/main" id="{A3A2E3A4-655A-ED4C-90F1-53639D8457E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5735274" y="2136010"/>
            <a:ext cx="1473268" cy="1867113"/>
          </a:xfrm>
          <a:prstGeom prst="rect">
            <a:avLst/>
          </a:prstGeom>
          <a:noFill/>
          <a:ln>
            <a:noFill/>
          </a:ln>
        </p:spPr>
      </p:pic>
      <p:pic>
        <p:nvPicPr>
          <p:cNvPr id="5" name="Google Shape;103;p14">
            <a:extLst>
              <a:ext uri="{FF2B5EF4-FFF2-40B4-BE49-F238E27FC236}">
                <a16:creationId xmlns="" xmlns:a16="http://schemas.microsoft.com/office/drawing/2014/main" id="{E9708EFC-4124-9E47-A121-A2D441C2AE08}"/>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1519716" y="1684500"/>
            <a:ext cx="3585669" cy="4640278"/>
          </a:xfrm>
          <a:prstGeom prst="rect">
            <a:avLst/>
          </a:prstGeom>
          <a:noFill/>
          <a:ln>
            <a:noFill/>
          </a:ln>
        </p:spPr>
      </p:pic>
    </p:spTree>
    <p:extLst>
      <p:ext uri="{BB962C8B-B14F-4D97-AF65-F5344CB8AC3E}">
        <p14:creationId xmlns:p14="http://schemas.microsoft.com/office/powerpoint/2010/main" val="165177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262E07-CD83-D042-8E82-AB3CB3B1D5E0}"/>
              </a:ext>
            </a:extLst>
          </p:cNvPr>
          <p:cNvSpPr>
            <a:spLocks noGrp="1"/>
          </p:cNvSpPr>
          <p:nvPr>
            <p:ph type="title"/>
          </p:nvPr>
        </p:nvSpPr>
        <p:spPr/>
        <p:txBody>
          <a:bodyPr/>
          <a:lstStyle/>
          <a:p>
            <a:pPr algn="ctr"/>
            <a:r>
              <a:rPr lang="en-US" b="1" dirty="0">
                <a:solidFill>
                  <a:schemeClr val="accent1">
                    <a:lumMod val="75000"/>
                  </a:schemeClr>
                </a:solidFill>
              </a:rPr>
              <a:t>Audience Q&amp;A</a:t>
            </a:r>
          </a:p>
        </p:txBody>
      </p:sp>
      <p:sp>
        <p:nvSpPr>
          <p:cNvPr id="3" name="Google Shape;309;p40">
            <a:extLst>
              <a:ext uri="{FF2B5EF4-FFF2-40B4-BE49-F238E27FC236}">
                <a16:creationId xmlns="" xmlns:a16="http://schemas.microsoft.com/office/drawing/2014/main" id="{67974CA8-2283-DC45-9EA1-1B6D0BF99B24}"/>
              </a:ext>
            </a:extLst>
          </p:cNvPr>
          <p:cNvSpPr/>
          <p:nvPr/>
        </p:nvSpPr>
        <p:spPr>
          <a:xfrm>
            <a:off x="3908975" y="4038996"/>
            <a:ext cx="1981200" cy="734695"/>
          </a:xfrm>
          <a:prstGeom prst="rightArrow">
            <a:avLst>
              <a:gd name="adj1" fmla="val 50000"/>
              <a:gd name="adj2" fmla="val 50005"/>
            </a:avLst>
          </a:prstGeom>
          <a:solidFill>
            <a:srgbClr val="EBA017"/>
          </a:solidFill>
          <a:ln>
            <a:noFill/>
          </a:ln>
          <a:effectLst>
            <a:outerShdw blurRad="50800" dist="38100" dir="2700000" algn="tl"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rgbClr val="FFFFFF"/>
                </a:solidFill>
                <a:latin typeface="Cambria"/>
                <a:ea typeface="Cambria"/>
                <a:cs typeface="Cambria"/>
                <a:sym typeface="Cambria"/>
              </a:rPr>
              <a:t>Q&amp;A Window</a:t>
            </a:r>
            <a:endParaRPr sz="1000" dirty="0">
              <a:solidFill>
                <a:srgbClr val="000000"/>
              </a:solidFill>
              <a:latin typeface="Times"/>
              <a:ea typeface="Times"/>
              <a:cs typeface="Times"/>
              <a:sym typeface="Times"/>
            </a:endParaRPr>
          </a:p>
        </p:txBody>
      </p:sp>
      <p:pic>
        <p:nvPicPr>
          <p:cNvPr id="4" name="Google Shape;310;p40">
            <a:extLst>
              <a:ext uri="{FF2B5EF4-FFF2-40B4-BE49-F238E27FC236}">
                <a16:creationId xmlns="" xmlns:a16="http://schemas.microsoft.com/office/drawing/2014/main" id="{867263EC-54BA-F348-9E7D-BDE823755985}"/>
              </a:ext>
            </a:extLst>
          </p:cNvPr>
          <p:cNvPicPr preferRelativeResize="0"/>
          <p:nvPr/>
        </p:nvPicPr>
        <p:blipFill rotWithShape="1">
          <a:blip r:embed="rId2">
            <a:alphaModFix/>
          </a:blip>
          <a:srcRect t="985"/>
          <a:stretch/>
        </p:blipFill>
        <p:spPr>
          <a:xfrm>
            <a:off x="6019800" y="1404994"/>
            <a:ext cx="2133600" cy="4646295"/>
          </a:xfrm>
          <a:prstGeom prst="rect">
            <a:avLst/>
          </a:prstGeom>
          <a:noFill/>
          <a:ln>
            <a:noFill/>
          </a:ln>
          <a:effectLst>
            <a:outerShdw blurRad="292100" dist="139700" dir="2700000" algn="tl" rotWithShape="0">
              <a:srgbClr val="333333">
                <a:alpha val="64705"/>
              </a:srgbClr>
            </a:outerShdw>
          </a:effectLst>
        </p:spPr>
      </p:pic>
      <p:sp>
        <p:nvSpPr>
          <p:cNvPr id="5" name="Google Shape;312;p40">
            <a:extLst>
              <a:ext uri="{FF2B5EF4-FFF2-40B4-BE49-F238E27FC236}">
                <a16:creationId xmlns="" xmlns:a16="http://schemas.microsoft.com/office/drawing/2014/main" id="{EBBEB89D-F9A3-BF4F-BACC-795B05CF07B8}"/>
              </a:ext>
            </a:extLst>
          </p:cNvPr>
          <p:cNvSpPr/>
          <p:nvPr/>
        </p:nvSpPr>
        <p:spPr>
          <a:xfrm>
            <a:off x="682625" y="2138702"/>
            <a:ext cx="4359910" cy="167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rgbClr val="000000"/>
                </a:solidFill>
                <a:latin typeface="Calibri"/>
                <a:ea typeface="Calibri"/>
                <a:cs typeface="Calibri"/>
                <a:sym typeface="Calibri"/>
              </a:rPr>
              <a:t>Use the Q&amp;A window to send us your questions</a:t>
            </a:r>
            <a:endParaRPr sz="2400" b="1" dirty="0">
              <a:solidFill>
                <a:srgbClr val="000000"/>
              </a:solidFill>
              <a:latin typeface="Calibri"/>
              <a:ea typeface="Calibri"/>
              <a:cs typeface="Calibri"/>
              <a:sym typeface="Calibri"/>
            </a:endParaRPr>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342900" marR="0" lvl="0" indent="-203200" algn="l" rtl="0">
              <a:spcBef>
                <a:spcPts val="0"/>
              </a:spcBef>
              <a:spcAft>
                <a:spcPts val="0"/>
              </a:spcAft>
              <a:buClr>
                <a:schemeClr val="dk1"/>
              </a:buClr>
              <a:buSzPts val="2200"/>
              <a:buFont typeface="Arial"/>
              <a:buNone/>
            </a:pPr>
            <a:endParaRPr sz="2200" dirty="0">
              <a:solidFill>
                <a:srgbClr val="000000"/>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Arial"/>
              <a:buNone/>
            </a:pPr>
            <a:endParaRPr sz="1000" dirty="0">
              <a:solidFill>
                <a:srgbClr val="000000"/>
              </a:solidFill>
              <a:latin typeface="Times"/>
              <a:ea typeface="Times"/>
              <a:cs typeface="Times"/>
              <a:sym typeface="Times"/>
            </a:endParaRPr>
          </a:p>
        </p:txBody>
      </p:sp>
    </p:spTree>
    <p:extLst>
      <p:ext uri="{BB962C8B-B14F-4D97-AF65-F5344CB8AC3E}">
        <p14:creationId xmlns:p14="http://schemas.microsoft.com/office/powerpoint/2010/main" val="70676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4CA00-B4E0-7C4F-B6CD-E09FB68041CA}"/>
              </a:ext>
            </a:extLst>
          </p:cNvPr>
          <p:cNvSpPr>
            <a:spLocks noGrp="1"/>
          </p:cNvSpPr>
          <p:nvPr>
            <p:ph type="title"/>
          </p:nvPr>
        </p:nvSpPr>
        <p:spPr/>
        <p:txBody>
          <a:bodyPr/>
          <a:lstStyle/>
          <a:p>
            <a:pPr algn="ctr"/>
            <a:r>
              <a:rPr lang="en-US" b="1" dirty="0">
                <a:solidFill>
                  <a:schemeClr val="accent1">
                    <a:lumMod val="75000"/>
                  </a:schemeClr>
                </a:solidFill>
              </a:rPr>
              <a:t>Robert Reich</a:t>
            </a:r>
          </a:p>
        </p:txBody>
      </p:sp>
      <p:sp>
        <p:nvSpPr>
          <p:cNvPr id="3" name="Google Shape;136;p18">
            <a:extLst>
              <a:ext uri="{FF2B5EF4-FFF2-40B4-BE49-F238E27FC236}">
                <a16:creationId xmlns=""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Professor; Former U.S. Secretary of Labor;</a:t>
            </a:r>
          </a:p>
          <a:p>
            <a:pPr lvl="0" algn="ctr">
              <a:buClr>
                <a:schemeClr val="dk1"/>
              </a:buClr>
            </a:pPr>
            <a:r>
              <a:rPr lang="en-US" sz="1600" b="1" dirty="0">
                <a:solidFill>
                  <a:schemeClr val="dk1"/>
                </a:solidFill>
                <a:latin typeface="Calibri"/>
                <a:ea typeface="Calibri"/>
                <a:cs typeface="Calibri"/>
                <a:sym typeface="Calibri"/>
              </a:rPr>
              <a:t>Co-founder, Inequality Media; Author, </a:t>
            </a:r>
            <a:r>
              <a:rPr lang="en-US" sz="1600" b="1" i="1" dirty="0">
                <a:solidFill>
                  <a:schemeClr val="dk1"/>
                </a:solidFill>
                <a:latin typeface="Calibri"/>
                <a:ea typeface="Calibri"/>
                <a:cs typeface="Calibri"/>
                <a:sym typeface="Calibri"/>
              </a:rPr>
              <a:t>The System: Who Rigged It, How We Fix It</a:t>
            </a:r>
            <a:endParaRPr lang="en-US" sz="16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 xmlns:a16="http://schemas.microsoft.com/office/drawing/2014/main" id="{4CFA7890-D1DC-C94A-8F7F-A524F057E13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19716" y="1684500"/>
            <a:ext cx="3585669" cy="4640278"/>
          </a:xfrm>
          <a:prstGeom prst="rect">
            <a:avLst/>
          </a:prstGeom>
          <a:noFill/>
          <a:ln>
            <a:noFill/>
          </a:ln>
        </p:spPr>
      </p:pic>
      <p:pic>
        <p:nvPicPr>
          <p:cNvPr id="5" name="Google Shape;138;p18">
            <a:extLst>
              <a:ext uri="{FF2B5EF4-FFF2-40B4-BE49-F238E27FC236}">
                <a16:creationId xmlns="" xmlns:a16="http://schemas.microsoft.com/office/drawing/2014/main" id="{7320A231-3DF2-8741-B855-8F43803A32E9}"/>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5733005" y="2300204"/>
            <a:ext cx="1536888" cy="1603818"/>
          </a:xfrm>
          <a:prstGeom prst="rect">
            <a:avLst/>
          </a:prstGeom>
          <a:noFill/>
          <a:ln>
            <a:noFill/>
          </a:ln>
        </p:spPr>
      </p:pic>
    </p:spTree>
    <p:extLst>
      <p:ext uri="{BB962C8B-B14F-4D97-AF65-F5344CB8AC3E}">
        <p14:creationId xmlns:p14="http://schemas.microsoft.com/office/powerpoint/2010/main" val="239004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4CA00-B4E0-7C4F-B6CD-E09FB68041CA}"/>
              </a:ext>
            </a:extLst>
          </p:cNvPr>
          <p:cNvSpPr>
            <a:spLocks noGrp="1"/>
          </p:cNvSpPr>
          <p:nvPr>
            <p:ph type="title"/>
          </p:nvPr>
        </p:nvSpPr>
        <p:spPr/>
        <p:txBody>
          <a:bodyPr/>
          <a:lstStyle/>
          <a:p>
            <a:pPr algn="ctr"/>
            <a:r>
              <a:rPr lang="en-US" b="1" dirty="0">
                <a:solidFill>
                  <a:schemeClr val="accent1">
                    <a:lumMod val="75000"/>
                  </a:schemeClr>
                </a:solidFill>
              </a:rPr>
              <a:t>Rosana Landis Weaver</a:t>
            </a:r>
          </a:p>
        </p:txBody>
      </p:sp>
      <p:sp>
        <p:nvSpPr>
          <p:cNvPr id="3" name="Google Shape;136;p18">
            <a:extLst>
              <a:ext uri="{FF2B5EF4-FFF2-40B4-BE49-F238E27FC236}">
                <a16:creationId xmlns=""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Report Author and CEO Pay Program Manager</a:t>
            </a: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 xmlns:a16="http://schemas.microsoft.com/office/drawing/2014/main" id="{4CFA7890-D1DC-C94A-8F7F-A524F057E13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19716" y="1684500"/>
            <a:ext cx="3585669" cy="4640278"/>
          </a:xfrm>
          <a:prstGeom prst="rect">
            <a:avLst/>
          </a:prstGeom>
          <a:noFill/>
          <a:ln>
            <a:noFill/>
          </a:ln>
        </p:spPr>
      </p:pic>
      <p:pic>
        <p:nvPicPr>
          <p:cNvPr id="6" name="Google Shape;129;p17">
            <a:extLst>
              <a:ext uri="{FF2B5EF4-FFF2-40B4-BE49-F238E27FC236}">
                <a16:creationId xmlns="" xmlns:a16="http://schemas.microsoft.com/office/drawing/2014/main" id="{F304BD96-05FF-974F-94F4-3DCFE7DB0009}"/>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brightnessContrast contrast="20000"/>
                    </a14:imgEffect>
                  </a14:imgLayer>
                </a14:imgProps>
              </a:ext>
            </a:extLst>
          </a:blip>
          <a:srcRect/>
          <a:stretch/>
        </p:blipFill>
        <p:spPr>
          <a:xfrm>
            <a:off x="5749166" y="2303822"/>
            <a:ext cx="1504573" cy="1600200"/>
          </a:xfrm>
          <a:prstGeom prst="rect">
            <a:avLst/>
          </a:prstGeom>
          <a:noFill/>
          <a:ln>
            <a:noFill/>
          </a:ln>
        </p:spPr>
      </p:pic>
    </p:spTree>
    <p:extLst>
      <p:ext uri="{BB962C8B-B14F-4D97-AF65-F5344CB8AC3E}">
        <p14:creationId xmlns:p14="http://schemas.microsoft.com/office/powerpoint/2010/main" val="179309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1CCB42-2267-DB4A-A448-F7D8ED5D3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12" y="1601567"/>
            <a:ext cx="8609576" cy="3639978"/>
          </a:xfrm>
          <a:prstGeom prst="rect">
            <a:avLst/>
          </a:prstGeom>
        </p:spPr>
      </p:pic>
    </p:spTree>
    <p:extLst>
      <p:ext uri="{BB962C8B-B14F-4D97-AF65-F5344CB8AC3E}">
        <p14:creationId xmlns:p14="http://schemas.microsoft.com/office/powerpoint/2010/main" val="222074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3E98C0B-9871-8A43-BE3F-69CA71E88ADB}"/>
              </a:ext>
            </a:extLst>
          </p:cNvPr>
          <p:cNvPicPr>
            <a:picLocks noChangeAspect="1"/>
          </p:cNvPicPr>
          <p:nvPr/>
        </p:nvPicPr>
        <p:blipFill rotWithShape="1">
          <a:blip r:embed="rId2">
            <a:extLst>
              <a:ext uri="{28A0092B-C50C-407E-A947-70E740481C1C}">
                <a14:useLocalDpi xmlns:a14="http://schemas.microsoft.com/office/drawing/2010/main" val="0"/>
              </a:ext>
            </a:extLst>
          </a:blip>
          <a:srcRect b="3123"/>
          <a:stretch/>
        </p:blipFill>
        <p:spPr>
          <a:xfrm>
            <a:off x="785973" y="861939"/>
            <a:ext cx="7669658" cy="4973782"/>
          </a:xfrm>
          <a:prstGeom prst="rect">
            <a:avLst/>
          </a:prstGeom>
        </p:spPr>
      </p:pic>
      <p:pic>
        <p:nvPicPr>
          <p:cNvPr id="5" name="Picture 4" descr="Table&#10;&#10;Description automatically generated">
            <a:extLst>
              <a:ext uri="{FF2B5EF4-FFF2-40B4-BE49-F238E27FC236}">
                <a16:creationId xmlns="" xmlns:a16="http://schemas.microsoft.com/office/drawing/2014/main" id="{B15E8A38-F5D1-8E44-94D5-8852E4A91C88}"/>
              </a:ext>
            </a:extLst>
          </p:cNvPr>
          <p:cNvPicPr>
            <a:picLocks noChangeAspect="1"/>
          </p:cNvPicPr>
          <p:nvPr/>
        </p:nvPicPr>
        <p:blipFill rotWithShape="1">
          <a:blip r:embed="rId3"/>
          <a:srcRect t="14451" r="17191"/>
          <a:stretch/>
        </p:blipFill>
        <p:spPr>
          <a:xfrm>
            <a:off x="775699" y="1797093"/>
            <a:ext cx="7582328" cy="4147598"/>
          </a:xfrm>
          <a:prstGeom prst="rect">
            <a:avLst/>
          </a:prstGeom>
        </p:spPr>
      </p:pic>
    </p:spTree>
    <p:extLst>
      <p:ext uri="{BB962C8B-B14F-4D97-AF65-F5344CB8AC3E}">
        <p14:creationId xmlns:p14="http://schemas.microsoft.com/office/powerpoint/2010/main" val="193054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1655997-3E8D-644C-AF81-FB7FB4ECE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30" y="1403526"/>
            <a:ext cx="7664539" cy="4072110"/>
          </a:xfrm>
          <a:prstGeom prst="rect">
            <a:avLst/>
          </a:prstGeom>
        </p:spPr>
      </p:pic>
    </p:spTree>
    <p:extLst>
      <p:ext uri="{BB962C8B-B14F-4D97-AF65-F5344CB8AC3E}">
        <p14:creationId xmlns:p14="http://schemas.microsoft.com/office/powerpoint/2010/main" val="2164877739"/>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630</Words>
  <Application>Microsoft Office PowerPoint</Application>
  <PresentationFormat>On-screen Show (4:3)</PresentationFormat>
  <Paragraphs>205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Georgia</vt:lpstr>
      <vt:lpstr>Times</vt:lpstr>
      <vt:lpstr>Office Theme</vt:lpstr>
      <vt:lpstr>PowerPoint Presentation</vt:lpstr>
      <vt:lpstr>PowerPoint Presentation</vt:lpstr>
      <vt:lpstr>Andrew Behar</vt:lpstr>
      <vt:lpstr>Audience Q&amp;A</vt:lpstr>
      <vt:lpstr>Robert Reich</vt:lpstr>
      <vt:lpstr>Rosana Landis Weaver</vt:lpstr>
      <vt:lpstr>PowerPoint Presentation</vt:lpstr>
      <vt:lpstr>PowerPoint Presentation</vt:lpstr>
      <vt:lpstr>PowerPoint Presentation</vt:lpstr>
      <vt:lpstr>PowerPoint Presentation</vt:lpstr>
      <vt:lpstr>PowerPoint Presentation</vt:lpstr>
      <vt:lpstr>R. Paul Herman</vt:lpstr>
      <vt:lpstr>Top 20 Most Overpaid CEOs (HIP Regression Excess)</vt:lpstr>
      <vt:lpstr>How HIP Investor Analyzed CEO Pay  and Linkages to Financial Performance</vt:lpstr>
      <vt:lpstr>Since Our 2015 Report, 9 Firms Have Made the  Most Overpaid CEOs List Every Year</vt:lpstr>
      <vt:lpstr>Discovery, Disney, and Comcast CEOs Have Made the Overpaid Top 25 Every Year</vt:lpstr>
      <vt:lpstr>Firms Never on the Overpaid CEO List Made 2.87x More Financial Returns than the 9 Recurring Firms </vt:lpstr>
      <vt:lpstr>In 4 of the Last 5 Years, Firms Never on the List Outperformed the 9 Firms with the Most Overpaid CEOs   </vt:lpstr>
      <vt:lpstr>CEO Pay Needs Better Accountability tied to Meaningful Success Metrics</vt:lpstr>
      <vt:lpstr>Tracy Stewart</vt:lpstr>
      <vt:lpstr>Andrew Behar</vt:lpstr>
      <vt:lpstr>Audience Q&amp;A</vt:lpstr>
      <vt:lpstr>PowerPoint Presentation</vt:lpstr>
      <vt:lpstr>PowerPoint Presentation</vt:lpstr>
      <vt:lpstr>After-Party Instructions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fianna Rezuano</dc:creator>
  <cp:lastModifiedBy>wca</cp:lastModifiedBy>
  <cp:revision>22</cp:revision>
  <dcterms:created xsi:type="dcterms:W3CDTF">2021-02-24T00:24:13Z</dcterms:created>
  <dcterms:modified xsi:type="dcterms:W3CDTF">2021-03-02T16:14:16Z</dcterms:modified>
</cp:coreProperties>
</file>