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304" r:id="rId4"/>
    <p:sldId id="296" r:id="rId5"/>
    <p:sldId id="283" r:id="rId6"/>
    <p:sldId id="306" r:id="rId7"/>
    <p:sldId id="284" r:id="rId8"/>
    <p:sldId id="285" r:id="rId9"/>
    <p:sldId id="292" r:id="rId10"/>
    <p:sldId id="290" r:id="rId11"/>
    <p:sldId id="297" r:id="rId12"/>
    <p:sldId id="298" r:id="rId13"/>
    <p:sldId id="302" r:id="rId14"/>
    <p:sldId id="293" r:id="rId15"/>
    <p:sldId id="305" r:id="rId16"/>
    <p:sldId id="303" r:id="rId17"/>
    <p:sldId id="286" r:id="rId18"/>
    <p:sldId id="282" r:id="rId19"/>
    <p:sldId id="281" r:id="rId20"/>
    <p:sldId id="287" r:id="rId21"/>
    <p:sldId id="29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by Heaps" initials="T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D1C6"/>
    <a:srgbClr val="00813D"/>
    <a:srgbClr val="F4F4F4"/>
    <a:srgbClr val="296087"/>
    <a:srgbClr val="276187"/>
    <a:srgbClr val="204A60"/>
    <a:srgbClr val="FCFCFE"/>
    <a:srgbClr val="FEFEFE"/>
    <a:srgbClr val="8590A4"/>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4" autoAdjust="0"/>
    <p:restoredTop sz="94660"/>
  </p:normalViewPr>
  <p:slideViewPr>
    <p:cSldViewPr snapToGrid="0">
      <p:cViewPr varScale="1">
        <p:scale>
          <a:sx n="69" d="100"/>
          <a:sy n="69" d="100"/>
        </p:scale>
        <p:origin x="79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Quant\Documents\Michael\Documents\Clean%20200\clean%20200%20starting%20universe%2011012017%20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Toby%20Heaps\Desktop\CK%20Capital\Clean%20200\Clean200%202018Q1_Download.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Quant\Documents\Michael\Documents\Clean%20200\clean%20200%20starting%20universe%2011012017%20v2.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C:\Users\Toby%20Heaps\Desktop\CK%20Capital\Clean%20200\Clean200%202018Q1_Downloa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0FF-4FEF-83C1-F9E4EEA115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0FF-4FEF-83C1-F9E4EEA1157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0FF-4FEF-83C1-F9E4EEA1157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0FF-4FEF-83C1-F9E4EEA1157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0FF-4FEF-83C1-F9E4EEA1157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0FF-4FEF-83C1-F9E4EEA11577}"/>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0FF-4FEF-83C1-F9E4EEA11577}"/>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0FF-4FEF-83C1-F9E4EEA11577}"/>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0FF-4FEF-83C1-F9E4EEA11577}"/>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D0FF-4FEF-83C1-F9E4EEA11577}"/>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D0FF-4FEF-83C1-F9E4EEA1157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'Sector Breakdown'!$A$1:$A$11</c:f>
              <c:strCache>
                <c:ptCount val="10"/>
                <c:pt idx="0">
                  <c:v>Industrials</c:v>
                </c:pt>
                <c:pt idx="1">
                  <c:v>Information Technology</c:v>
                </c:pt>
                <c:pt idx="2">
                  <c:v>Utilities</c:v>
                </c:pt>
                <c:pt idx="3">
                  <c:v>Consumer Discretionary</c:v>
                </c:pt>
                <c:pt idx="4">
                  <c:v>Materials</c:v>
                </c:pt>
                <c:pt idx="5">
                  <c:v>Consumer Staples</c:v>
                </c:pt>
                <c:pt idx="6">
                  <c:v>Energy</c:v>
                </c:pt>
                <c:pt idx="7">
                  <c:v>Financials</c:v>
                </c:pt>
                <c:pt idx="8">
                  <c:v>Health Care</c:v>
                </c:pt>
                <c:pt idx="9">
                  <c:v>Telecommunication Services</c:v>
                </c:pt>
              </c:strCache>
            </c:strRef>
          </c:cat>
          <c:val>
            <c:numRef>
              <c:f>'Sector Breakdown'!$B$1:$B$11</c:f>
              <c:numCache>
                <c:formatCode>0.0%</c:formatCode>
                <c:ptCount val="11"/>
                <c:pt idx="0">
                  <c:v>0.46</c:v>
                </c:pt>
                <c:pt idx="1">
                  <c:v>0.215</c:v>
                </c:pt>
                <c:pt idx="2">
                  <c:v>0.12</c:v>
                </c:pt>
                <c:pt idx="3">
                  <c:v>8.5000000000000006E-2</c:v>
                </c:pt>
                <c:pt idx="4">
                  <c:v>0.08</c:v>
                </c:pt>
                <c:pt idx="5">
                  <c:v>1.4999999999999999E-2</c:v>
                </c:pt>
                <c:pt idx="6">
                  <c:v>5.0000000000000001E-3</c:v>
                </c:pt>
                <c:pt idx="7">
                  <c:v>0.01</c:v>
                </c:pt>
                <c:pt idx="8">
                  <c:v>5.0000000000000001E-3</c:v>
                </c:pt>
                <c:pt idx="9">
                  <c:v>5.0000000000000001E-3</c:v>
                </c:pt>
              </c:numCache>
            </c:numRef>
          </c:val>
          <c:extLst>
            <c:ext xmlns:c16="http://schemas.microsoft.com/office/drawing/2014/chart" uri="{C3380CC4-5D6E-409C-BE32-E72D297353CC}">
              <c16:uniqueId val="{00000016-D0FF-4FEF-83C1-F9E4EEA1157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'Country Breakdown'!$F$1</c:f>
              <c:strCache>
                <c:ptCount val="1"/>
                <c:pt idx="0">
                  <c:v>Number of companies on Clean200</c:v>
                </c:pt>
              </c:strCache>
            </c:strRef>
          </c:tx>
          <c:cat>
            <c:strRef>
              <c:f>'Country Breakdown'!$E$2:$E$12</c:f>
              <c:strCache>
                <c:ptCount val="11"/>
                <c:pt idx="0">
                  <c:v>Greater China</c:v>
                </c:pt>
                <c:pt idx="1">
                  <c:v>United States of America</c:v>
                </c:pt>
                <c:pt idx="2">
                  <c:v>Japan</c:v>
                </c:pt>
                <c:pt idx="3">
                  <c:v>Germany</c:v>
                </c:pt>
                <c:pt idx="4">
                  <c:v>South Korea</c:v>
                </c:pt>
                <c:pt idx="5">
                  <c:v>India</c:v>
                </c:pt>
                <c:pt idx="6">
                  <c:v>Sweden</c:v>
                </c:pt>
                <c:pt idx="7">
                  <c:v>Canada</c:v>
                </c:pt>
                <c:pt idx="8">
                  <c:v>United Kingdom</c:v>
                </c:pt>
                <c:pt idx="9">
                  <c:v>Denmark</c:v>
                </c:pt>
                <c:pt idx="10">
                  <c:v>Other</c:v>
                </c:pt>
              </c:strCache>
            </c:strRef>
          </c:cat>
          <c:val>
            <c:numRef>
              <c:f>'Country Breakdown'!$F$2:$F$12</c:f>
              <c:numCache>
                <c:formatCode>General</c:formatCode>
                <c:ptCount val="11"/>
                <c:pt idx="0">
                  <c:v>68</c:v>
                </c:pt>
                <c:pt idx="1">
                  <c:v>35</c:v>
                </c:pt>
                <c:pt idx="2">
                  <c:v>21</c:v>
                </c:pt>
                <c:pt idx="3">
                  <c:v>9</c:v>
                </c:pt>
                <c:pt idx="4">
                  <c:v>7</c:v>
                </c:pt>
                <c:pt idx="5">
                  <c:v>7</c:v>
                </c:pt>
                <c:pt idx="6">
                  <c:v>5</c:v>
                </c:pt>
                <c:pt idx="7">
                  <c:v>5</c:v>
                </c:pt>
                <c:pt idx="8">
                  <c:v>4</c:v>
                </c:pt>
                <c:pt idx="9">
                  <c:v>4</c:v>
                </c:pt>
                <c:pt idx="10">
                  <c:v>35</c:v>
                </c:pt>
              </c:numCache>
            </c:numRef>
          </c:val>
          <c:extLst>
            <c:ext xmlns:c16="http://schemas.microsoft.com/office/drawing/2014/chart" uri="{C3380CC4-5D6E-409C-BE32-E72D297353CC}">
              <c16:uniqueId val="{00000000-B045-4DB6-AFEF-CC6773312143}"/>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3FBB96-FBF1-4735-AF75-14C347D4DA0C}" type="datetimeFigureOut">
              <a:rPr lang="en-US" smtClean="0"/>
              <a:pPr/>
              <a:t>2/15/2018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4C989-100F-476A-9985-61D437FE913B}" type="slidenum">
              <a:rPr lang="en-US" smtClean="0"/>
              <a:pPr/>
              <a:t>‹#›</a:t>
            </a:fld>
            <a:endParaRPr lang="en-US"/>
          </a:p>
        </p:txBody>
      </p:sp>
    </p:spTree>
    <p:extLst>
      <p:ext uri="{BB962C8B-B14F-4D97-AF65-F5344CB8AC3E}">
        <p14:creationId xmlns:p14="http://schemas.microsoft.com/office/powerpoint/2010/main" val="70935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A0F9D02-065B-4E61-826F-FAC563A5E18D}"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269994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A0F9D02-065B-4E61-826F-FAC563A5E18D}"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314896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551CC2-07DC-44EC-AD69-A8D0A93482B4}"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16805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51CC2-07DC-44EC-AD69-A8D0A93482B4}"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53784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51CC2-07DC-44EC-AD69-A8D0A93482B4}"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95149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3CB199B3-896A-4715-9810-3C4FF9BA92E4}"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6" name="Slide Number Placeholder 5"/>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8AC27439-FF62-4CDB-9D47-89EFAB8DCC67}"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27100591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B3FB0143-F4DC-4587-B74F-980389CB044F}"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6" name="Slide Number Placeholder 5"/>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B1228138-D81A-4DF7-882E-E068AC3FD697}"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3875352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7960AD0C-C819-4710-99A3-ABE0C1FDBBCD}"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6" name="Slide Number Placeholder 5"/>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81262BEC-3B81-4DDD-BDE4-45030ABA1349}"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5939026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865ACA76-9B30-4086-A18A-24BC382FC8CB}"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7" name="Slide Number Placeholder 6"/>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DB4036EB-4DE1-44E2-B524-FAF02265F6C0}"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25658752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6776F61B-C890-4126-B326-FD45A8860080}"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9" name="Slide Number Placeholder 8"/>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655BA750-1BEF-4A83-B081-11E08D48E04E}"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87790189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533DEE08-0A29-4047-8E44-0AEE8DEAC3EA}"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5" name="Slide Number Placeholder 4"/>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89E9B8BA-8954-4CAA-A9AB-CA6224F62442}"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40666472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CAB3328A-4C16-4857-A47F-6323FF12B7EF}"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4" name="Slide Number Placeholder 3"/>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406302BC-96B9-4458-B3F2-C8F5FE51EAA3}"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153384538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262A43B7-B725-460A-B042-86DD3FCE112F}"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7" name="Slide Number Placeholder 6"/>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EC6EB3E6-94BD-4302-9873-80B988E0CF78}"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33933645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51CC2-07DC-44EC-AD69-A8D0A93482B4}"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3054218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B10F6CB8-BB36-4714-8F1A-41E418BD3225}"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7" name="Slide Number Placeholder 6"/>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CAC77343-5EE4-4C11-AF07-6DF8684A5036}"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39800527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1471E559-00BA-4F7A-8298-965E1008E4BF}"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6" name="Slide Number Placeholder 5"/>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309F3160-72DC-4D8C-9394-D3413C33A7B7}"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138870547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665F934F-6736-401B-89CF-B2D1CF4796EA}" type="datetimeFigureOut">
              <a:rPr lang="en-US" sz="2400">
                <a:solidFill>
                  <a:srgbClr val="000000"/>
                </a:solidFill>
                <a:latin typeface="Arial" charset="0"/>
              </a:rPr>
              <a:pPr fontAlgn="base">
                <a:spcBef>
                  <a:spcPct val="0"/>
                </a:spcBef>
                <a:spcAft>
                  <a:spcPct val="0"/>
                </a:spcAft>
                <a:defRPr/>
              </a:pPr>
              <a:t>2/15/2018</a:t>
            </a:fld>
            <a:endParaRPr lang="en-US" sz="2400">
              <a:solidFill>
                <a:srgbClr val="000000"/>
              </a:solidFill>
              <a:latin typeface="Arial"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endParaRPr lang="en-US" sz="2400">
              <a:solidFill>
                <a:srgbClr val="000000"/>
              </a:solidFill>
              <a:latin typeface="Arial" charset="0"/>
            </a:endParaRPr>
          </a:p>
        </p:txBody>
      </p:sp>
      <p:sp>
        <p:nvSpPr>
          <p:cNvPr id="6" name="Slide Number Placeholder 5"/>
          <p:cNvSpPr>
            <a:spLocks noGrp="1"/>
          </p:cNvSpPr>
          <p:nvPr>
            <p:ph type="sldNum" sz="quarter" idx="12"/>
          </p:nvPr>
        </p:nvSpPr>
        <p:spPr>
          <a:xfrm>
            <a:off x="8155517" y="5297488"/>
            <a:ext cx="2844800" cy="196850"/>
          </a:xfrm>
          <a:prstGeom prst="rect">
            <a:avLst/>
          </a:prstGeom>
        </p:spPr>
        <p:txBody>
          <a:bodyPr/>
          <a:lstStyle>
            <a:lvl1pPr eaLnBrk="0" hangingPunct="0">
              <a:defRPr>
                <a:ea typeface="ＭＳ Ｐゴシック" charset="-128"/>
                <a:cs typeface="ＭＳ Ｐゴシック" charset="-128"/>
              </a:defRPr>
            </a:lvl1pPr>
          </a:lstStyle>
          <a:p>
            <a:pPr fontAlgn="base">
              <a:spcBef>
                <a:spcPct val="0"/>
              </a:spcBef>
              <a:spcAft>
                <a:spcPct val="0"/>
              </a:spcAft>
              <a:defRPr/>
            </a:pPr>
            <a:fld id="{860B3C35-B6DF-40D7-8912-D9C20CD3CD9B}" type="slidenum">
              <a:rPr lang="en-US" sz="2400">
                <a:solidFill>
                  <a:srgbClr val="000000"/>
                </a:solidFill>
                <a:latin typeface="Arial" charset="0"/>
              </a:rPr>
              <a:pPr fontAlgn="base">
                <a:spcBef>
                  <a:spcPct val="0"/>
                </a:spcBef>
                <a:spcAft>
                  <a:spcPct val="0"/>
                </a:spcAft>
                <a:defRPr/>
              </a:pPr>
              <a:t>‹#›</a:t>
            </a:fld>
            <a:endParaRPr lang="en-US" sz="2400">
              <a:solidFill>
                <a:srgbClr val="000000"/>
              </a:solidFill>
              <a:latin typeface="Arial" charset="0"/>
            </a:endParaRPr>
          </a:p>
        </p:txBody>
      </p:sp>
    </p:spTree>
    <p:extLst>
      <p:ext uri="{BB962C8B-B14F-4D97-AF65-F5344CB8AC3E}">
        <p14:creationId xmlns:p14="http://schemas.microsoft.com/office/powerpoint/2010/main" val="4291646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51CC2-07DC-44EC-AD69-A8D0A93482B4}"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310327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551CC2-07DC-44EC-AD69-A8D0A93482B4}"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276236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551CC2-07DC-44EC-AD69-A8D0A93482B4}" type="datetimeFigureOut">
              <a:rPr lang="en-US" smtClean="0"/>
              <a:pPr/>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303755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551CC2-07DC-44EC-AD69-A8D0A93482B4}" type="datetimeFigureOut">
              <a:rPr lang="en-US" smtClean="0"/>
              <a:pPr/>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94781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51CC2-07DC-44EC-AD69-A8D0A93482B4}" type="datetimeFigureOut">
              <a:rPr lang="en-US" smtClean="0"/>
              <a:pPr/>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54415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51CC2-07DC-44EC-AD69-A8D0A93482B4}"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384447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51CC2-07DC-44EC-AD69-A8D0A93482B4}"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0F578-397A-4E69-BD6C-0134BF7FA661}" type="slidenum">
              <a:rPr lang="en-US" smtClean="0"/>
              <a:pPr/>
              <a:t>‹#›</a:t>
            </a:fld>
            <a:endParaRPr lang="en-US"/>
          </a:p>
        </p:txBody>
      </p:sp>
    </p:spTree>
    <p:extLst>
      <p:ext uri="{BB962C8B-B14F-4D97-AF65-F5344CB8AC3E}">
        <p14:creationId xmlns:p14="http://schemas.microsoft.com/office/powerpoint/2010/main" val="208404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51CC2-07DC-44EC-AD69-A8D0A93482B4}" type="datetimeFigureOut">
              <a:rPr lang="en-US" smtClean="0"/>
              <a:pPr/>
              <a:t>2/15/2018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0F578-397A-4E69-BD6C-0134BF7FA661}" type="slidenum">
              <a:rPr lang="en-US" smtClean="0"/>
              <a:pPr/>
              <a:t>‹#›</a:t>
            </a:fld>
            <a:endParaRPr lang="en-US"/>
          </a:p>
        </p:txBody>
      </p:sp>
    </p:spTree>
    <p:extLst>
      <p:ext uri="{BB962C8B-B14F-4D97-AF65-F5344CB8AC3E}">
        <p14:creationId xmlns:p14="http://schemas.microsoft.com/office/powerpoint/2010/main" val="1665469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6096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83515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6" descr="AYS_PP_Header_3.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 y="1"/>
            <a:ext cx="12206817" cy="62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descr="AYS_PP_Footer_2.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 y="6594475"/>
            <a:ext cx="1220681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9"/>
          <p:cNvSpPr txBox="1">
            <a:spLocks noChangeArrowheads="1"/>
          </p:cNvSpPr>
          <p:nvPr/>
        </p:nvSpPr>
        <p:spPr bwMode="auto">
          <a:xfrm>
            <a:off x="7852834" y="6596063"/>
            <a:ext cx="4341284"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fontAlgn="base">
              <a:spcBef>
                <a:spcPct val="0"/>
              </a:spcBef>
              <a:spcAft>
                <a:spcPct val="0"/>
              </a:spcAft>
              <a:defRPr/>
            </a:pPr>
            <a:fld id="{91522CD4-2E92-49D2-A6EE-A349BFA0DD1B}" type="slidenum">
              <a:rPr lang="en-US" sz="1000" smtClean="0">
                <a:solidFill>
                  <a:srgbClr val="FFFFFF"/>
                </a:solidFill>
              </a:rPr>
              <a:pPr algn="r" fontAlgn="base">
                <a:spcBef>
                  <a:spcPct val="0"/>
                </a:spcBef>
                <a:spcAft>
                  <a:spcPct val="0"/>
                </a:spcAft>
                <a:defRPr/>
              </a:pPr>
              <a:t>‹#›</a:t>
            </a:fld>
            <a:endParaRPr lang="en-US" sz="1000" smtClean="0">
              <a:solidFill>
                <a:srgbClr val="FFFFFF"/>
              </a:solidFill>
            </a:endParaRPr>
          </a:p>
        </p:txBody>
      </p:sp>
      <p:pic>
        <p:nvPicPr>
          <p:cNvPr id="7" name="Picture 6"/>
          <p:cNvPicPr/>
          <p:nvPr userDrawn="1"/>
        </p:nvPicPr>
        <p:blipFill>
          <a:blip r:embed="rId15" cstate="print">
            <a:extLst>
              <a:ext uri="{28A0092B-C50C-407E-A947-70E740481C1C}">
                <a14:useLocalDpi xmlns:a14="http://schemas.microsoft.com/office/drawing/2010/main" val="0"/>
              </a:ext>
            </a:extLst>
          </a:blip>
          <a:stretch>
            <a:fillRect/>
          </a:stretch>
        </p:blipFill>
        <p:spPr>
          <a:xfrm>
            <a:off x="9414641" y="84138"/>
            <a:ext cx="2167759" cy="381000"/>
          </a:xfrm>
          <a:prstGeom prst="rect">
            <a:avLst/>
          </a:prstGeom>
        </p:spPr>
      </p:pic>
      <p:pic>
        <p:nvPicPr>
          <p:cNvPr id="8" name="Picture 7" descr="CK-Company-Logo.jpg"/>
          <p:cNvPicPr>
            <a:picLocks noChangeAspect="1"/>
          </p:cNvPicPr>
          <p:nvPr userDrawn="1"/>
        </p:nvPicPr>
        <p:blipFill>
          <a:blip r:embed="rId16"/>
          <a:stretch>
            <a:fillRect/>
          </a:stretch>
        </p:blipFill>
        <p:spPr>
          <a:xfrm>
            <a:off x="505566" y="12329"/>
            <a:ext cx="1975817" cy="567133"/>
          </a:xfrm>
          <a:prstGeom prst="rect">
            <a:avLst/>
          </a:prstGeom>
        </p:spPr>
      </p:pic>
    </p:spTree>
    <p:extLst>
      <p:ext uri="{BB962C8B-B14F-4D97-AF65-F5344CB8AC3E}">
        <p14:creationId xmlns:p14="http://schemas.microsoft.com/office/powerpoint/2010/main" val="3727358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www.newsweek.com/green-2015" TargetMode="External"/><Relationship Id="rId2" Type="http://schemas.openxmlformats.org/officeDocument/2006/relationships/hyperlink" Target="http://www.corporateknights.com/reports/global-100/" TargetMode="External"/><Relationship Id="rId1" Type="http://schemas.openxmlformats.org/officeDocument/2006/relationships/slideLayout" Target="../slideLayouts/slideLayout18.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www.corporateknights.com/reports/2016-world-stock-exchange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www.nationofchange.org/2015/06/12/ditching-fossil-fuels-and-switching-to-100-renewables-no-problem-says-stanford-study/" TargetMode="External"/><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03707" y="5297286"/>
            <a:ext cx="5189606" cy="1015663"/>
          </a:xfrm>
          <a:prstGeom prst="rect">
            <a:avLst/>
          </a:prstGeom>
          <a:noFill/>
        </p:spPr>
        <p:txBody>
          <a:bodyPr wrap="square" rtlCol="0">
            <a:spAutoFit/>
          </a:bodyPr>
          <a:lstStyle/>
          <a:p>
            <a:pPr algn="ctr" fontAlgn="base">
              <a:spcBef>
                <a:spcPct val="0"/>
              </a:spcBef>
              <a:spcAft>
                <a:spcPct val="0"/>
              </a:spcAft>
            </a:pPr>
            <a:r>
              <a:rPr lang="en-US" sz="3200" dirty="0">
                <a:solidFill>
                  <a:srgbClr val="000000"/>
                </a:solidFill>
                <a:ea typeface="ＭＳ Ｐゴシック" pitchFamily="34" charset="-128"/>
              </a:rPr>
              <a:t>Download the report at</a:t>
            </a:r>
            <a:r>
              <a:rPr lang="en-US" sz="3200" dirty="0" smtClean="0">
                <a:solidFill>
                  <a:srgbClr val="000000"/>
                </a:solidFill>
                <a:ea typeface="ＭＳ Ｐゴシック" pitchFamily="34" charset="-128"/>
              </a:rPr>
              <a:t> </a:t>
            </a:r>
          </a:p>
          <a:p>
            <a:pPr algn="ctr" fontAlgn="base">
              <a:spcBef>
                <a:spcPct val="0"/>
              </a:spcBef>
              <a:spcAft>
                <a:spcPct val="0"/>
              </a:spcAft>
            </a:pPr>
            <a:r>
              <a:rPr lang="en-US" sz="2800" b="1" dirty="0" smtClean="0">
                <a:solidFill>
                  <a:schemeClr val="accent2"/>
                </a:solidFill>
                <a:ea typeface="ＭＳ Ｐゴシック" pitchFamily="34" charset="-128"/>
              </a:rPr>
              <a:t>www.clean200.org</a:t>
            </a:r>
            <a:endParaRPr lang="en-US" sz="2400" b="1" dirty="0">
              <a:solidFill>
                <a:schemeClr val="accent2"/>
              </a:solidFill>
              <a:ea typeface="ＭＳ Ｐゴシック" pitchFamily="34" charset="-128"/>
            </a:endParaRPr>
          </a:p>
        </p:txBody>
      </p:sp>
      <p:sp>
        <p:nvSpPr>
          <p:cNvPr id="10" name="AutoShape 81"/>
          <p:cNvSpPr>
            <a:spLocks noChangeArrowheads="1"/>
          </p:cNvSpPr>
          <p:nvPr/>
        </p:nvSpPr>
        <p:spPr bwMode="auto">
          <a:xfrm>
            <a:off x="6623864" y="934704"/>
            <a:ext cx="3901485" cy="3712312"/>
          </a:xfrm>
          <a:prstGeom prst="roundRect">
            <a:avLst>
              <a:gd name="adj" fmla="val 16667"/>
            </a:avLst>
          </a:prstGeom>
          <a:solidFill>
            <a:schemeClr val="accent2"/>
          </a:solidFill>
          <a:ln>
            <a:noFill/>
          </a:ln>
          <a:effectLst/>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fontAlgn="base">
              <a:spcBef>
                <a:spcPct val="0"/>
              </a:spcBef>
              <a:spcAft>
                <a:spcPct val="0"/>
              </a:spcAft>
            </a:pPr>
            <a:endParaRPr lang="en-US" sz="2400">
              <a:solidFill>
                <a:srgbClr val="000000"/>
              </a:solidFill>
              <a:latin typeface="Arial" charset="0"/>
              <a:ea typeface="ＭＳ Ｐゴシック" pitchFamily="34" charset="-128"/>
            </a:endParaRPr>
          </a:p>
        </p:txBody>
      </p:sp>
      <p:sp>
        <p:nvSpPr>
          <p:cNvPr id="11" name="Text Box 19"/>
          <p:cNvSpPr txBox="1">
            <a:spLocks noChangeArrowheads="1"/>
          </p:cNvSpPr>
          <p:nvPr/>
        </p:nvSpPr>
        <p:spPr bwMode="auto">
          <a:xfrm>
            <a:off x="6623864" y="1227434"/>
            <a:ext cx="3901485" cy="3126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fontAlgn="base">
              <a:lnSpc>
                <a:spcPct val="115000"/>
              </a:lnSpc>
              <a:spcAft>
                <a:spcPts val="1400"/>
              </a:spcAft>
            </a:pPr>
            <a:r>
              <a:rPr lang="en-US" sz="2000" i="1" dirty="0">
                <a:solidFill>
                  <a:srgbClr val="FCFCFE"/>
                </a:solidFill>
                <a:ea typeface="Calibri"/>
                <a:cs typeface="Times New Roman"/>
              </a:rPr>
              <a:t>Report </a:t>
            </a:r>
            <a:r>
              <a:rPr lang="en-US" sz="2000" i="1" dirty="0" smtClean="0">
                <a:solidFill>
                  <a:srgbClr val="FCFCFE"/>
                </a:solidFill>
                <a:ea typeface="Calibri"/>
                <a:cs typeface="Times New Roman"/>
              </a:rPr>
              <a:t>authors:</a:t>
            </a:r>
          </a:p>
          <a:p>
            <a:pPr algn="ctr" fontAlgn="base"/>
            <a:r>
              <a:rPr lang="en-US" sz="2000" b="1" dirty="0" smtClean="0">
                <a:solidFill>
                  <a:srgbClr val="FCFCFE"/>
                </a:solidFill>
                <a:ea typeface="Calibri"/>
                <a:cs typeface="Times New Roman"/>
              </a:rPr>
              <a:t>Toby Heaps,</a:t>
            </a:r>
          </a:p>
          <a:p>
            <a:pPr algn="ctr" fontAlgn="base"/>
            <a:r>
              <a:rPr lang="en-US" sz="2000" b="1" dirty="0" smtClean="0">
                <a:solidFill>
                  <a:srgbClr val="FCFCFE"/>
                </a:solidFill>
                <a:ea typeface="Calibri"/>
                <a:cs typeface="Times New Roman"/>
              </a:rPr>
              <a:t>CEO of Corporate Knights</a:t>
            </a:r>
          </a:p>
          <a:p>
            <a:pPr algn="ctr" fontAlgn="base"/>
            <a:endParaRPr lang="en-US" sz="1000" b="1" dirty="0" smtClean="0">
              <a:solidFill>
                <a:srgbClr val="FCFCFE"/>
              </a:solidFill>
              <a:ea typeface="Calibri"/>
              <a:cs typeface="Times New Roman"/>
            </a:endParaRPr>
          </a:p>
          <a:p>
            <a:pPr algn="ctr" fontAlgn="base"/>
            <a:r>
              <a:rPr lang="en-US" sz="2000" b="1" dirty="0" smtClean="0">
                <a:solidFill>
                  <a:srgbClr val="FCFCFE"/>
                </a:solidFill>
                <a:ea typeface="Calibri"/>
                <a:cs typeface="Times New Roman"/>
              </a:rPr>
              <a:t>Andrew Behar,</a:t>
            </a:r>
          </a:p>
          <a:p>
            <a:pPr algn="ctr" fontAlgn="base"/>
            <a:r>
              <a:rPr lang="en-US" sz="2000" b="1" dirty="0" smtClean="0">
                <a:solidFill>
                  <a:srgbClr val="FCFCFE"/>
                </a:solidFill>
                <a:ea typeface="Calibri"/>
                <a:cs typeface="Times New Roman"/>
              </a:rPr>
              <a:t>CEO of </a:t>
            </a:r>
            <a:r>
              <a:rPr lang="en-US" sz="2000" b="1" i="1" dirty="0" smtClean="0">
                <a:solidFill>
                  <a:srgbClr val="FCFCFE"/>
                </a:solidFill>
                <a:ea typeface="Calibri"/>
                <a:cs typeface="Times New Roman"/>
              </a:rPr>
              <a:t>As You Sow</a:t>
            </a:r>
          </a:p>
          <a:p>
            <a:pPr algn="ctr" fontAlgn="base"/>
            <a:endParaRPr lang="en-US" sz="1000" b="1" dirty="0" smtClean="0">
              <a:solidFill>
                <a:srgbClr val="FCFCFE"/>
              </a:solidFill>
              <a:ea typeface="Calibri"/>
              <a:cs typeface="Times New Roman"/>
            </a:endParaRPr>
          </a:p>
          <a:p>
            <a:pPr algn="ctr" fontAlgn="base"/>
            <a:r>
              <a:rPr lang="en-US" sz="2000" b="1" dirty="0">
                <a:solidFill>
                  <a:srgbClr val="FCFCFE"/>
                </a:solidFill>
                <a:ea typeface="Calibri"/>
                <a:cs typeface="Times New Roman"/>
              </a:rPr>
              <a:t>Faustine </a:t>
            </a:r>
            <a:r>
              <a:rPr lang="en-US" sz="2000" b="1" dirty="0" smtClean="0">
                <a:solidFill>
                  <a:srgbClr val="FCFCFE"/>
                </a:solidFill>
                <a:ea typeface="Calibri"/>
                <a:cs typeface="Times New Roman"/>
              </a:rPr>
              <a:t>Delasalle,</a:t>
            </a:r>
          </a:p>
          <a:p>
            <a:pPr algn="ctr" fontAlgn="base"/>
            <a:r>
              <a:rPr lang="en-US" sz="2000" b="1" dirty="0" smtClean="0">
                <a:solidFill>
                  <a:srgbClr val="FCFCFE"/>
                </a:solidFill>
                <a:ea typeface="Calibri"/>
                <a:cs typeface="Times New Roman"/>
              </a:rPr>
              <a:t> </a:t>
            </a:r>
            <a:r>
              <a:rPr lang="en-US" sz="2000" b="1" dirty="0">
                <a:solidFill>
                  <a:srgbClr val="FCFCFE"/>
                </a:solidFill>
                <a:ea typeface="Calibri"/>
                <a:cs typeface="Times New Roman"/>
              </a:rPr>
              <a:t>SYSTEMIQ Ltd., Manager of Energy Transitions Commission</a:t>
            </a:r>
          </a:p>
          <a:p>
            <a:pPr algn="ctr" fontAlgn="base"/>
            <a:endParaRPr lang="en-US" sz="2000" b="1" dirty="0" smtClean="0">
              <a:solidFill>
                <a:srgbClr val="FCFCFE"/>
              </a:solidFill>
              <a:ea typeface="Calibri"/>
              <a:cs typeface="Times New Roman"/>
            </a:endParaRPr>
          </a:p>
          <a:p>
            <a:pPr algn="r" fontAlgn="base">
              <a:lnSpc>
                <a:spcPct val="115000"/>
              </a:lnSpc>
              <a:spcAft>
                <a:spcPts val="1000"/>
              </a:spcAft>
            </a:pPr>
            <a:endParaRPr lang="en-US" sz="2000" b="1" dirty="0" smtClean="0">
              <a:solidFill>
                <a:srgbClr val="000000"/>
              </a:solidFill>
              <a:ea typeface="Calibri"/>
              <a:cs typeface="Times New Roman"/>
            </a:endParaRPr>
          </a:p>
          <a:p>
            <a:pPr algn="r" fontAlgn="base">
              <a:lnSpc>
                <a:spcPct val="115000"/>
              </a:lnSpc>
              <a:spcAft>
                <a:spcPts val="1000"/>
              </a:spcAft>
            </a:pPr>
            <a:endParaRPr lang="en-US" sz="2000" dirty="0">
              <a:solidFill>
                <a:srgbClr val="000000"/>
              </a:solidFill>
              <a:latin typeface="Georgia"/>
              <a:ea typeface="Calibri"/>
              <a:cs typeface="Times New Roman"/>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017" y="727113"/>
            <a:ext cx="4239494" cy="5486400"/>
          </a:xfrm>
          <a:prstGeom prst="rect">
            <a:avLst/>
          </a:prstGeom>
        </p:spPr>
      </p:pic>
      <p:sp>
        <p:nvSpPr>
          <p:cNvPr id="3" name="TextBox 2"/>
          <p:cNvSpPr txBox="1"/>
          <p:nvPr/>
        </p:nvSpPr>
        <p:spPr>
          <a:xfrm>
            <a:off x="7280172" y="4792336"/>
            <a:ext cx="2836675" cy="646331"/>
          </a:xfrm>
          <a:prstGeom prst="rect">
            <a:avLst/>
          </a:prstGeom>
          <a:noFill/>
        </p:spPr>
        <p:txBody>
          <a:bodyPr wrap="none" rtlCol="0">
            <a:spAutoFit/>
          </a:bodyPr>
          <a:lstStyle/>
          <a:p>
            <a:pPr algn="ctr"/>
            <a:r>
              <a:rPr lang="en-US" b="1" dirty="0" smtClean="0">
                <a:solidFill>
                  <a:schemeClr val="accent2"/>
                </a:solidFill>
              </a:rPr>
              <a:t>2018 Q1 Update</a:t>
            </a:r>
            <a:br>
              <a:rPr lang="en-US" b="1" dirty="0" smtClean="0">
                <a:solidFill>
                  <a:schemeClr val="accent2"/>
                </a:solidFill>
              </a:rPr>
            </a:br>
            <a:r>
              <a:rPr lang="en-US" b="1" dirty="0" smtClean="0">
                <a:solidFill>
                  <a:schemeClr val="accent2"/>
                </a:solidFill>
              </a:rPr>
              <a:t>Webinar: February 15, 2018</a:t>
            </a:r>
            <a:endParaRPr lang="en-US" b="1" dirty="0">
              <a:solidFill>
                <a:schemeClr val="accent2"/>
              </a:solidFill>
            </a:endParaRPr>
          </a:p>
        </p:txBody>
      </p:sp>
    </p:spTree>
    <p:extLst>
      <p:ext uri="{BB962C8B-B14F-4D97-AF65-F5344CB8AC3E}">
        <p14:creationId xmlns:p14="http://schemas.microsoft.com/office/powerpoint/2010/main" val="1206467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90827631"/>
              </p:ext>
            </p:extLst>
          </p:nvPr>
        </p:nvGraphicFramePr>
        <p:xfrm>
          <a:off x="287658" y="1828722"/>
          <a:ext cx="5136482" cy="3578164"/>
        </p:xfrm>
        <a:graphic>
          <a:graphicData uri="http://schemas.openxmlformats.org/drawingml/2006/table">
            <a:tbl>
              <a:tblPr>
                <a:tableStyleId>{5C22544A-7EE6-4342-B048-85BDC9FD1C3A}</a:tableStyleId>
              </a:tblPr>
              <a:tblGrid>
                <a:gridCol w="3134571">
                  <a:extLst>
                    <a:ext uri="{9D8B030D-6E8A-4147-A177-3AD203B41FA5}">
                      <a16:colId xmlns:a16="http://schemas.microsoft.com/office/drawing/2014/main" val="20000"/>
                    </a:ext>
                  </a:extLst>
                </a:gridCol>
                <a:gridCol w="2001911">
                  <a:extLst>
                    <a:ext uri="{9D8B030D-6E8A-4147-A177-3AD203B41FA5}">
                      <a16:colId xmlns:a16="http://schemas.microsoft.com/office/drawing/2014/main" val="20001"/>
                    </a:ext>
                  </a:extLst>
                </a:gridCol>
              </a:tblGrid>
              <a:tr h="543784">
                <a:tc>
                  <a:txBody>
                    <a:bodyPr/>
                    <a:lstStyle/>
                    <a:p>
                      <a:pPr algn="l" fontAlgn="b"/>
                      <a:r>
                        <a:rPr lang="en-CA" sz="2200" b="1" u="none" strike="noStrike" dirty="0">
                          <a:solidFill>
                            <a:schemeClr val="bg1"/>
                          </a:solidFill>
                          <a:effectLst/>
                        </a:rPr>
                        <a:t>Sector</a:t>
                      </a:r>
                      <a:endParaRPr lang="en-CA" sz="2200" b="1"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tc>
                  <a:txBody>
                    <a:bodyPr/>
                    <a:lstStyle/>
                    <a:p>
                      <a:pPr algn="l" fontAlgn="b"/>
                      <a:r>
                        <a:rPr lang="en-CA" sz="2200" b="1" u="none" strike="noStrike" dirty="0">
                          <a:solidFill>
                            <a:schemeClr val="bg1"/>
                          </a:solidFill>
                          <a:effectLst/>
                        </a:rPr>
                        <a:t># of companies</a:t>
                      </a:r>
                      <a:endParaRPr lang="en-CA" sz="2200" b="1"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extLst>
                  <a:ext uri="{0D108BD9-81ED-4DB2-BD59-A6C34878D82A}">
                    <a16:rowId xmlns:a16="http://schemas.microsoft.com/office/drawing/2014/main" val="10000"/>
                  </a:ext>
                </a:extLst>
              </a:tr>
              <a:tr h="303438">
                <a:tc>
                  <a:txBody>
                    <a:bodyPr/>
                    <a:lstStyle/>
                    <a:p>
                      <a:pPr algn="l" rtl="0" fontAlgn="b"/>
                      <a:r>
                        <a:rPr lang="en-CA" sz="1200" b="0" i="0" u="none" strike="noStrike">
                          <a:solidFill>
                            <a:srgbClr val="000000"/>
                          </a:solidFill>
                          <a:effectLst/>
                          <a:latin typeface="Calibri"/>
                        </a:rPr>
                        <a:t>Industrials</a:t>
                      </a:r>
                    </a:p>
                  </a:txBody>
                  <a:tcPr marL="9525" marR="9525" marT="9525" marB="0" anchor="b"/>
                </a:tc>
                <a:tc>
                  <a:txBody>
                    <a:bodyPr/>
                    <a:lstStyle/>
                    <a:p>
                      <a:pPr algn="r" fontAlgn="b"/>
                      <a:r>
                        <a:rPr lang="en-CA" sz="1200" b="0" i="0" u="none" strike="noStrike">
                          <a:solidFill>
                            <a:srgbClr val="000000"/>
                          </a:solidFill>
                          <a:effectLst/>
                          <a:latin typeface="Arial"/>
                        </a:rPr>
                        <a:t>92</a:t>
                      </a:r>
                    </a:p>
                  </a:txBody>
                  <a:tcPr marL="9525" marR="9525" marT="9525" marB="0" anchor="b"/>
                </a:tc>
                <a:extLst>
                  <a:ext uri="{0D108BD9-81ED-4DB2-BD59-A6C34878D82A}">
                    <a16:rowId xmlns:a16="http://schemas.microsoft.com/office/drawing/2014/main" val="10001"/>
                  </a:ext>
                </a:extLst>
              </a:tr>
              <a:tr h="303438">
                <a:tc>
                  <a:txBody>
                    <a:bodyPr/>
                    <a:lstStyle/>
                    <a:p>
                      <a:pPr algn="l" rtl="0" fontAlgn="b"/>
                      <a:r>
                        <a:rPr lang="en-CA" sz="1200" b="0" i="0" u="none" strike="noStrike">
                          <a:solidFill>
                            <a:srgbClr val="000000"/>
                          </a:solidFill>
                          <a:effectLst/>
                          <a:latin typeface="Calibri"/>
                        </a:rPr>
                        <a:t>Information Technology</a:t>
                      </a:r>
                    </a:p>
                  </a:txBody>
                  <a:tcPr marL="9525" marR="9525" marT="9525" marB="0" anchor="b"/>
                </a:tc>
                <a:tc>
                  <a:txBody>
                    <a:bodyPr/>
                    <a:lstStyle/>
                    <a:p>
                      <a:pPr algn="r" fontAlgn="b"/>
                      <a:r>
                        <a:rPr lang="en-CA" sz="1200" b="0" i="0" u="none" strike="noStrike">
                          <a:solidFill>
                            <a:srgbClr val="000000"/>
                          </a:solidFill>
                          <a:effectLst/>
                          <a:latin typeface="Arial"/>
                        </a:rPr>
                        <a:t>43</a:t>
                      </a:r>
                    </a:p>
                  </a:txBody>
                  <a:tcPr marL="9525" marR="9525" marT="9525" marB="0" anchor="b"/>
                </a:tc>
                <a:extLst>
                  <a:ext uri="{0D108BD9-81ED-4DB2-BD59-A6C34878D82A}">
                    <a16:rowId xmlns:a16="http://schemas.microsoft.com/office/drawing/2014/main" val="10002"/>
                  </a:ext>
                </a:extLst>
              </a:tr>
              <a:tr h="303438">
                <a:tc>
                  <a:txBody>
                    <a:bodyPr/>
                    <a:lstStyle/>
                    <a:p>
                      <a:pPr algn="l" rtl="0" fontAlgn="b"/>
                      <a:r>
                        <a:rPr lang="en-CA" sz="1200" b="0" i="0" u="none" strike="noStrike">
                          <a:solidFill>
                            <a:srgbClr val="000000"/>
                          </a:solidFill>
                          <a:effectLst/>
                          <a:latin typeface="Calibri"/>
                        </a:rPr>
                        <a:t>Utilities</a:t>
                      </a:r>
                    </a:p>
                  </a:txBody>
                  <a:tcPr marL="9525" marR="9525" marT="9525" marB="0" anchor="b"/>
                </a:tc>
                <a:tc>
                  <a:txBody>
                    <a:bodyPr/>
                    <a:lstStyle/>
                    <a:p>
                      <a:pPr algn="r" fontAlgn="b"/>
                      <a:r>
                        <a:rPr lang="en-CA" sz="1200" b="0" i="0" u="none" strike="noStrike">
                          <a:solidFill>
                            <a:srgbClr val="000000"/>
                          </a:solidFill>
                          <a:effectLst/>
                          <a:latin typeface="Arial"/>
                        </a:rPr>
                        <a:t>24</a:t>
                      </a:r>
                    </a:p>
                  </a:txBody>
                  <a:tcPr marL="9525" marR="9525" marT="9525" marB="0" anchor="b"/>
                </a:tc>
                <a:extLst>
                  <a:ext uri="{0D108BD9-81ED-4DB2-BD59-A6C34878D82A}">
                    <a16:rowId xmlns:a16="http://schemas.microsoft.com/office/drawing/2014/main" val="10003"/>
                  </a:ext>
                </a:extLst>
              </a:tr>
              <a:tr h="303438">
                <a:tc>
                  <a:txBody>
                    <a:bodyPr/>
                    <a:lstStyle/>
                    <a:p>
                      <a:pPr algn="l" rtl="0" fontAlgn="b"/>
                      <a:r>
                        <a:rPr lang="en-CA" sz="1200" b="0" i="0" u="none" strike="noStrike">
                          <a:solidFill>
                            <a:srgbClr val="000000"/>
                          </a:solidFill>
                          <a:effectLst/>
                          <a:latin typeface="Calibri"/>
                        </a:rPr>
                        <a:t>Consumer Discretionary</a:t>
                      </a:r>
                    </a:p>
                  </a:txBody>
                  <a:tcPr marL="9525" marR="9525" marT="9525" marB="0" anchor="b"/>
                </a:tc>
                <a:tc>
                  <a:txBody>
                    <a:bodyPr/>
                    <a:lstStyle/>
                    <a:p>
                      <a:pPr algn="r" fontAlgn="b"/>
                      <a:r>
                        <a:rPr lang="en-CA" sz="1200" b="0" i="0" u="none" strike="noStrike">
                          <a:solidFill>
                            <a:srgbClr val="000000"/>
                          </a:solidFill>
                          <a:effectLst/>
                          <a:latin typeface="Arial"/>
                        </a:rPr>
                        <a:t>17</a:t>
                      </a:r>
                    </a:p>
                  </a:txBody>
                  <a:tcPr marL="9525" marR="9525" marT="9525" marB="0" anchor="b"/>
                </a:tc>
                <a:extLst>
                  <a:ext uri="{0D108BD9-81ED-4DB2-BD59-A6C34878D82A}">
                    <a16:rowId xmlns:a16="http://schemas.microsoft.com/office/drawing/2014/main" val="10004"/>
                  </a:ext>
                </a:extLst>
              </a:tr>
              <a:tr h="303438">
                <a:tc>
                  <a:txBody>
                    <a:bodyPr/>
                    <a:lstStyle/>
                    <a:p>
                      <a:pPr algn="l" rtl="0" fontAlgn="b"/>
                      <a:r>
                        <a:rPr lang="en-CA" sz="1200" b="0" i="0" u="none" strike="noStrike">
                          <a:solidFill>
                            <a:srgbClr val="000000"/>
                          </a:solidFill>
                          <a:effectLst/>
                          <a:latin typeface="Calibri"/>
                        </a:rPr>
                        <a:t>Materials</a:t>
                      </a:r>
                    </a:p>
                  </a:txBody>
                  <a:tcPr marL="9525" marR="9525" marT="9525" marB="0" anchor="b"/>
                </a:tc>
                <a:tc>
                  <a:txBody>
                    <a:bodyPr/>
                    <a:lstStyle/>
                    <a:p>
                      <a:pPr algn="r" fontAlgn="b"/>
                      <a:r>
                        <a:rPr lang="en-CA" sz="1200" b="0" i="0" u="none" strike="noStrike">
                          <a:solidFill>
                            <a:srgbClr val="000000"/>
                          </a:solidFill>
                          <a:effectLst/>
                          <a:latin typeface="Arial"/>
                        </a:rPr>
                        <a:t>16</a:t>
                      </a:r>
                    </a:p>
                  </a:txBody>
                  <a:tcPr marL="9525" marR="9525" marT="9525" marB="0" anchor="b"/>
                </a:tc>
                <a:extLst>
                  <a:ext uri="{0D108BD9-81ED-4DB2-BD59-A6C34878D82A}">
                    <a16:rowId xmlns:a16="http://schemas.microsoft.com/office/drawing/2014/main" val="10005"/>
                  </a:ext>
                </a:extLst>
              </a:tr>
              <a:tr h="303438">
                <a:tc>
                  <a:txBody>
                    <a:bodyPr/>
                    <a:lstStyle/>
                    <a:p>
                      <a:pPr algn="l" rtl="0" fontAlgn="b"/>
                      <a:r>
                        <a:rPr lang="en-CA" sz="1200" b="0" i="0" u="none" strike="noStrike">
                          <a:solidFill>
                            <a:srgbClr val="000000"/>
                          </a:solidFill>
                          <a:effectLst/>
                          <a:latin typeface="Calibri"/>
                        </a:rPr>
                        <a:t>Consumer Staples</a:t>
                      </a:r>
                    </a:p>
                  </a:txBody>
                  <a:tcPr marL="9525" marR="9525" marT="9525" marB="0" anchor="b"/>
                </a:tc>
                <a:tc>
                  <a:txBody>
                    <a:bodyPr/>
                    <a:lstStyle/>
                    <a:p>
                      <a:pPr algn="r" fontAlgn="b"/>
                      <a:r>
                        <a:rPr lang="en-CA" sz="1200" b="0" i="0" u="none" strike="noStrike">
                          <a:solidFill>
                            <a:srgbClr val="000000"/>
                          </a:solidFill>
                          <a:effectLst/>
                          <a:latin typeface="Arial"/>
                        </a:rPr>
                        <a:t>3</a:t>
                      </a:r>
                    </a:p>
                  </a:txBody>
                  <a:tcPr marL="9525" marR="9525" marT="9525" marB="0" anchor="b"/>
                </a:tc>
                <a:extLst>
                  <a:ext uri="{0D108BD9-81ED-4DB2-BD59-A6C34878D82A}">
                    <a16:rowId xmlns:a16="http://schemas.microsoft.com/office/drawing/2014/main" val="10006"/>
                  </a:ext>
                </a:extLst>
              </a:tr>
              <a:tr h="303438">
                <a:tc>
                  <a:txBody>
                    <a:bodyPr/>
                    <a:lstStyle/>
                    <a:p>
                      <a:pPr algn="l" rtl="0" fontAlgn="b"/>
                      <a:r>
                        <a:rPr lang="en-CA" sz="1200" b="0" i="0" u="none" strike="noStrike">
                          <a:solidFill>
                            <a:srgbClr val="000000"/>
                          </a:solidFill>
                          <a:effectLst/>
                          <a:latin typeface="Calibri"/>
                        </a:rPr>
                        <a:t>Energy</a:t>
                      </a:r>
                    </a:p>
                  </a:txBody>
                  <a:tcPr marL="9525" marR="9525" marT="9525" marB="0" anchor="b"/>
                </a:tc>
                <a:tc>
                  <a:txBody>
                    <a:bodyPr/>
                    <a:lstStyle/>
                    <a:p>
                      <a:pPr algn="r" fontAlgn="b"/>
                      <a:r>
                        <a:rPr lang="en-CA" sz="1200" b="0" i="0" u="none" strike="noStrike">
                          <a:solidFill>
                            <a:srgbClr val="000000"/>
                          </a:solidFill>
                          <a:effectLst/>
                          <a:latin typeface="Arial"/>
                        </a:rPr>
                        <a:t>1</a:t>
                      </a:r>
                    </a:p>
                  </a:txBody>
                  <a:tcPr marL="9525" marR="9525" marT="9525" marB="0" anchor="b"/>
                </a:tc>
                <a:extLst>
                  <a:ext uri="{0D108BD9-81ED-4DB2-BD59-A6C34878D82A}">
                    <a16:rowId xmlns:a16="http://schemas.microsoft.com/office/drawing/2014/main" val="10007"/>
                  </a:ext>
                </a:extLst>
              </a:tr>
              <a:tr h="303438">
                <a:tc>
                  <a:txBody>
                    <a:bodyPr/>
                    <a:lstStyle/>
                    <a:p>
                      <a:pPr algn="l" rtl="0" fontAlgn="b"/>
                      <a:r>
                        <a:rPr lang="en-CA" sz="1200" b="0" i="0" u="none" strike="noStrike">
                          <a:solidFill>
                            <a:srgbClr val="000000"/>
                          </a:solidFill>
                          <a:effectLst/>
                          <a:latin typeface="Calibri"/>
                        </a:rPr>
                        <a:t>Financials</a:t>
                      </a:r>
                    </a:p>
                  </a:txBody>
                  <a:tcPr marL="9525" marR="9525" marT="9525" marB="0" anchor="b"/>
                </a:tc>
                <a:tc>
                  <a:txBody>
                    <a:bodyPr/>
                    <a:lstStyle/>
                    <a:p>
                      <a:pPr algn="r" fontAlgn="b"/>
                      <a:r>
                        <a:rPr lang="en-CA" sz="1200" b="0" i="0" u="none" strike="noStrike">
                          <a:solidFill>
                            <a:srgbClr val="000000"/>
                          </a:solidFill>
                          <a:effectLst/>
                          <a:latin typeface="Arial"/>
                        </a:rPr>
                        <a:t>2</a:t>
                      </a:r>
                    </a:p>
                  </a:txBody>
                  <a:tcPr marL="9525" marR="9525" marT="9525" marB="0" anchor="b"/>
                </a:tc>
                <a:extLst>
                  <a:ext uri="{0D108BD9-81ED-4DB2-BD59-A6C34878D82A}">
                    <a16:rowId xmlns:a16="http://schemas.microsoft.com/office/drawing/2014/main" val="10008"/>
                  </a:ext>
                </a:extLst>
              </a:tr>
              <a:tr h="303438">
                <a:tc>
                  <a:txBody>
                    <a:bodyPr/>
                    <a:lstStyle/>
                    <a:p>
                      <a:pPr algn="l" rtl="0" fontAlgn="b"/>
                      <a:r>
                        <a:rPr lang="en-CA" sz="1200" b="0" i="0" u="none" strike="noStrike">
                          <a:solidFill>
                            <a:srgbClr val="000000"/>
                          </a:solidFill>
                          <a:effectLst/>
                          <a:latin typeface="Calibri"/>
                        </a:rPr>
                        <a:t>Health Care</a:t>
                      </a:r>
                    </a:p>
                  </a:txBody>
                  <a:tcPr marL="9525" marR="9525" marT="9525" marB="0" anchor="b"/>
                </a:tc>
                <a:tc>
                  <a:txBody>
                    <a:bodyPr/>
                    <a:lstStyle/>
                    <a:p>
                      <a:pPr algn="r" fontAlgn="b"/>
                      <a:r>
                        <a:rPr lang="en-CA" sz="1200" b="0" i="0" u="none" strike="noStrike">
                          <a:solidFill>
                            <a:srgbClr val="000000"/>
                          </a:solidFill>
                          <a:effectLst/>
                          <a:latin typeface="Arial"/>
                        </a:rPr>
                        <a:t>1</a:t>
                      </a:r>
                    </a:p>
                  </a:txBody>
                  <a:tcPr marL="9525" marR="9525" marT="9525" marB="0" anchor="b"/>
                </a:tc>
                <a:extLst>
                  <a:ext uri="{0D108BD9-81ED-4DB2-BD59-A6C34878D82A}">
                    <a16:rowId xmlns:a16="http://schemas.microsoft.com/office/drawing/2014/main" val="10009"/>
                  </a:ext>
                </a:extLst>
              </a:tr>
              <a:tr h="303438">
                <a:tc>
                  <a:txBody>
                    <a:bodyPr/>
                    <a:lstStyle/>
                    <a:p>
                      <a:pPr algn="l" rtl="0" fontAlgn="b"/>
                      <a:r>
                        <a:rPr lang="en-CA" sz="1200" b="0" i="0" u="none" strike="noStrike">
                          <a:solidFill>
                            <a:srgbClr val="000000"/>
                          </a:solidFill>
                          <a:effectLst/>
                          <a:latin typeface="Calibri"/>
                        </a:rPr>
                        <a:t>Telecommunication Services</a:t>
                      </a:r>
                    </a:p>
                  </a:txBody>
                  <a:tcPr marL="9525" marR="9525" marT="9525" marB="0" anchor="b"/>
                </a:tc>
                <a:tc>
                  <a:txBody>
                    <a:bodyPr/>
                    <a:lstStyle/>
                    <a:p>
                      <a:pPr algn="r" fontAlgn="b"/>
                      <a:r>
                        <a:rPr lang="en-CA" sz="1200" b="0" i="0" u="none" strike="noStrike" dirty="0">
                          <a:solidFill>
                            <a:srgbClr val="000000"/>
                          </a:solidFill>
                          <a:effectLst/>
                          <a:latin typeface="Arial"/>
                        </a:rPr>
                        <a:t>1</a:t>
                      </a:r>
                    </a:p>
                  </a:txBody>
                  <a:tcPr marL="9525" marR="9525" marT="9525" marB="0" anchor="b"/>
                </a:tc>
                <a:extLst>
                  <a:ext uri="{0D108BD9-81ED-4DB2-BD59-A6C34878D82A}">
                    <a16:rowId xmlns:a16="http://schemas.microsoft.com/office/drawing/2014/main" val="10010"/>
                  </a:ext>
                </a:extLst>
              </a:tr>
            </a:tbl>
          </a:graphicData>
        </a:graphic>
      </p:graphicFrame>
      <p:sp>
        <p:nvSpPr>
          <p:cNvPr id="5" name="Rectangle 4"/>
          <p:cNvSpPr/>
          <p:nvPr/>
        </p:nvSpPr>
        <p:spPr>
          <a:xfrm>
            <a:off x="0" y="716442"/>
            <a:ext cx="4698273" cy="954107"/>
          </a:xfrm>
          <a:prstGeom prst="rect">
            <a:avLst/>
          </a:prstGeom>
        </p:spPr>
        <p:txBody>
          <a:bodyPr wrap="square">
            <a:spAutoFit/>
          </a:bodyPr>
          <a:lstStyle/>
          <a:p>
            <a:pPr algn="ctr"/>
            <a:r>
              <a:rPr lang="en-CA" sz="2800" b="1" dirty="0" smtClean="0">
                <a:latin typeface="Gotham-Bold"/>
                <a:ea typeface="Calibri" panose="020F0502020204030204" pitchFamily="34" charset="0"/>
              </a:rPr>
              <a:t>Clean200 Sector Breakdown</a:t>
            </a:r>
            <a:endParaRPr lang="en-CA" sz="2800" b="1" dirty="0">
              <a:latin typeface="Gotham-Bold"/>
              <a:ea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521629599"/>
              </p:ext>
            </p:extLst>
          </p:nvPr>
        </p:nvGraphicFramePr>
        <p:xfrm>
          <a:off x="5301002" y="716442"/>
          <a:ext cx="8010144" cy="59038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695980234"/>
              </p:ext>
            </p:extLst>
          </p:nvPr>
        </p:nvGraphicFramePr>
        <p:xfrm>
          <a:off x="5817000" y="940904"/>
          <a:ext cx="6225475" cy="48215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6313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245" y="3527839"/>
            <a:ext cx="3944295" cy="400110"/>
          </a:xfrm>
          <a:prstGeom prst="rect">
            <a:avLst/>
          </a:prstGeom>
        </p:spPr>
        <p:txBody>
          <a:bodyPr wrap="square">
            <a:spAutoFit/>
          </a:bodyPr>
          <a:lstStyle/>
          <a:p>
            <a:pPr algn="ctr"/>
            <a:r>
              <a:rPr lang="en-CA" sz="2000" b="1" dirty="0" smtClean="0">
                <a:latin typeface="Gotham-Bold"/>
                <a:ea typeface="Calibri" panose="020F0502020204030204" pitchFamily="34" charset="0"/>
              </a:rPr>
              <a:t>Country Breakdown</a:t>
            </a:r>
            <a:endParaRPr lang="en-CA" sz="2000" b="1" dirty="0">
              <a:latin typeface="Gotham-Bold"/>
              <a:ea typeface="Calibri" panose="020F0502020204030204" pitchFamily="34" charset="0"/>
            </a:endParaRPr>
          </a:p>
        </p:txBody>
      </p:sp>
      <p:sp>
        <p:nvSpPr>
          <p:cNvPr id="5" name="Rectangle 4"/>
          <p:cNvSpPr/>
          <p:nvPr/>
        </p:nvSpPr>
        <p:spPr>
          <a:xfrm>
            <a:off x="-158360" y="729262"/>
            <a:ext cx="3607410" cy="954107"/>
          </a:xfrm>
          <a:prstGeom prst="rect">
            <a:avLst/>
          </a:prstGeom>
        </p:spPr>
        <p:txBody>
          <a:bodyPr wrap="square">
            <a:spAutoFit/>
          </a:bodyPr>
          <a:lstStyle/>
          <a:p>
            <a:pPr algn="ctr"/>
            <a:r>
              <a:rPr lang="en-CA" sz="2800" b="1" dirty="0" smtClean="0">
                <a:latin typeface="Gotham-Bold"/>
                <a:ea typeface="Calibri" panose="020F0502020204030204" pitchFamily="34" charset="0"/>
              </a:rPr>
              <a:t>Where are</a:t>
            </a:r>
          </a:p>
          <a:p>
            <a:pPr algn="ctr"/>
            <a:r>
              <a:rPr lang="en-CA" sz="2800" b="1" dirty="0" smtClean="0">
                <a:latin typeface="Gotham-Bold"/>
                <a:ea typeface="Calibri" panose="020F0502020204030204" pitchFamily="34" charset="0"/>
              </a:rPr>
              <a:t>Clean200 from?</a:t>
            </a:r>
            <a:endParaRPr lang="en-CA" sz="2800" b="1" dirty="0">
              <a:latin typeface="Gotham-Bold"/>
              <a:ea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50575747"/>
              </p:ext>
            </p:extLst>
          </p:nvPr>
        </p:nvGraphicFramePr>
        <p:xfrm>
          <a:off x="3057442" y="736629"/>
          <a:ext cx="4097337" cy="5359372"/>
        </p:xfrm>
        <a:graphic>
          <a:graphicData uri="http://schemas.openxmlformats.org/drawingml/2006/table">
            <a:tbl>
              <a:tblPr>
                <a:tableStyleId>{5C22544A-7EE6-4342-B048-85BDC9FD1C3A}</a:tableStyleId>
              </a:tblPr>
              <a:tblGrid>
                <a:gridCol w="2145494">
                  <a:extLst>
                    <a:ext uri="{9D8B030D-6E8A-4147-A177-3AD203B41FA5}">
                      <a16:colId xmlns:a16="http://schemas.microsoft.com/office/drawing/2014/main" val="20000"/>
                    </a:ext>
                  </a:extLst>
                </a:gridCol>
                <a:gridCol w="1951843">
                  <a:extLst>
                    <a:ext uri="{9D8B030D-6E8A-4147-A177-3AD203B41FA5}">
                      <a16:colId xmlns:a16="http://schemas.microsoft.com/office/drawing/2014/main" val="20001"/>
                    </a:ext>
                  </a:extLst>
                </a:gridCol>
              </a:tblGrid>
              <a:tr h="1212967">
                <a:tc>
                  <a:txBody>
                    <a:bodyPr/>
                    <a:lstStyle/>
                    <a:p>
                      <a:pPr algn="l" fontAlgn="b"/>
                      <a:r>
                        <a:rPr lang="en-CA" sz="2200" b="1" u="none" strike="noStrike" dirty="0">
                          <a:solidFill>
                            <a:schemeClr val="bg1"/>
                          </a:solidFill>
                          <a:effectLst/>
                        </a:rPr>
                        <a:t>Country</a:t>
                      </a:r>
                      <a:endParaRPr lang="en-CA" sz="2200" b="1" i="0" u="none" strike="noStrike" dirty="0">
                        <a:solidFill>
                          <a:schemeClr val="bg1"/>
                        </a:solidFill>
                        <a:effectLst/>
                        <a:latin typeface="Calibri" panose="020F0502020204030204" pitchFamily="34" charset="0"/>
                      </a:endParaRPr>
                    </a:p>
                  </a:txBody>
                  <a:tcPr marL="8381" marR="8381" marT="8381" marB="0" anchor="ctr">
                    <a:solidFill>
                      <a:schemeClr val="accent2"/>
                    </a:solidFill>
                  </a:tcPr>
                </a:tc>
                <a:tc>
                  <a:txBody>
                    <a:bodyPr/>
                    <a:lstStyle/>
                    <a:p>
                      <a:pPr algn="l" fontAlgn="b"/>
                      <a:r>
                        <a:rPr lang="en-CA" sz="2200" b="1" u="none" strike="noStrike" dirty="0">
                          <a:solidFill>
                            <a:schemeClr val="bg1"/>
                          </a:solidFill>
                          <a:effectLst/>
                        </a:rPr>
                        <a:t># of companies</a:t>
                      </a:r>
                      <a:endParaRPr lang="en-CA" sz="2200" b="1" i="0" u="none" strike="noStrike" dirty="0">
                        <a:solidFill>
                          <a:schemeClr val="bg1"/>
                        </a:solidFill>
                        <a:effectLst/>
                        <a:latin typeface="Calibri" panose="020F0502020204030204" pitchFamily="34" charset="0"/>
                      </a:endParaRPr>
                    </a:p>
                  </a:txBody>
                  <a:tcPr marL="8381" marR="8381" marT="8381" marB="0" anchor="ctr">
                    <a:solidFill>
                      <a:schemeClr val="accent2"/>
                    </a:solidFill>
                  </a:tcPr>
                </a:tc>
                <a:extLst>
                  <a:ext uri="{0D108BD9-81ED-4DB2-BD59-A6C34878D82A}">
                    <a16:rowId xmlns:a16="http://schemas.microsoft.com/office/drawing/2014/main" val="10000"/>
                  </a:ext>
                </a:extLst>
              </a:tr>
              <a:tr h="276427">
                <a:tc>
                  <a:txBody>
                    <a:bodyPr/>
                    <a:lstStyle/>
                    <a:p>
                      <a:pPr algn="l" fontAlgn="b"/>
                      <a:r>
                        <a:rPr lang="en-CA" sz="1000" b="0" i="0" u="none" strike="noStrike">
                          <a:effectLst/>
                          <a:latin typeface="Arial"/>
                        </a:rPr>
                        <a:t>Greater China</a:t>
                      </a:r>
                    </a:p>
                  </a:txBody>
                  <a:tcPr marL="9525" marR="9525" marT="9525" marB="0" anchor="b"/>
                </a:tc>
                <a:tc>
                  <a:txBody>
                    <a:bodyPr/>
                    <a:lstStyle/>
                    <a:p>
                      <a:pPr algn="r" fontAlgn="b"/>
                      <a:r>
                        <a:rPr lang="en-CA" sz="1000" b="0" i="0" u="none" strike="noStrike">
                          <a:effectLst/>
                          <a:latin typeface="Arial"/>
                        </a:rPr>
                        <a:t>68</a:t>
                      </a:r>
                    </a:p>
                  </a:txBody>
                  <a:tcPr marL="9525" marR="9525" marT="9525" marB="0" anchor="b"/>
                </a:tc>
                <a:extLst>
                  <a:ext uri="{0D108BD9-81ED-4DB2-BD59-A6C34878D82A}">
                    <a16:rowId xmlns:a16="http://schemas.microsoft.com/office/drawing/2014/main" val="10001"/>
                  </a:ext>
                </a:extLst>
              </a:tr>
              <a:tr h="276427">
                <a:tc>
                  <a:txBody>
                    <a:bodyPr/>
                    <a:lstStyle/>
                    <a:p>
                      <a:pPr algn="l" fontAlgn="b"/>
                      <a:r>
                        <a:rPr lang="en-CA" sz="1000" b="0" i="0" u="none" strike="noStrike">
                          <a:effectLst/>
                          <a:latin typeface="Arial"/>
                        </a:rPr>
                        <a:t>United States of America</a:t>
                      </a:r>
                    </a:p>
                  </a:txBody>
                  <a:tcPr marL="9525" marR="9525" marT="9525" marB="0" anchor="b"/>
                </a:tc>
                <a:tc>
                  <a:txBody>
                    <a:bodyPr/>
                    <a:lstStyle/>
                    <a:p>
                      <a:pPr algn="r" fontAlgn="b"/>
                      <a:r>
                        <a:rPr lang="en-CA" sz="1000" b="0" i="0" u="none" strike="noStrike">
                          <a:effectLst/>
                          <a:latin typeface="Arial"/>
                        </a:rPr>
                        <a:t>35</a:t>
                      </a:r>
                    </a:p>
                  </a:txBody>
                  <a:tcPr marL="9525" marR="9525" marT="9525" marB="0" anchor="b"/>
                </a:tc>
                <a:extLst>
                  <a:ext uri="{0D108BD9-81ED-4DB2-BD59-A6C34878D82A}">
                    <a16:rowId xmlns:a16="http://schemas.microsoft.com/office/drawing/2014/main" val="10002"/>
                  </a:ext>
                </a:extLst>
              </a:tr>
              <a:tr h="276427">
                <a:tc>
                  <a:txBody>
                    <a:bodyPr/>
                    <a:lstStyle/>
                    <a:p>
                      <a:pPr algn="l" fontAlgn="b"/>
                      <a:r>
                        <a:rPr lang="en-CA" sz="1000" b="0" i="0" u="none" strike="noStrike">
                          <a:effectLst/>
                          <a:latin typeface="Arial"/>
                        </a:rPr>
                        <a:t>Japan</a:t>
                      </a:r>
                    </a:p>
                  </a:txBody>
                  <a:tcPr marL="9525" marR="9525" marT="9525" marB="0" anchor="b"/>
                </a:tc>
                <a:tc>
                  <a:txBody>
                    <a:bodyPr/>
                    <a:lstStyle/>
                    <a:p>
                      <a:pPr algn="r" fontAlgn="b"/>
                      <a:r>
                        <a:rPr lang="en-CA" sz="1000" b="0" i="0" u="none" strike="noStrike">
                          <a:effectLst/>
                          <a:latin typeface="Arial"/>
                        </a:rPr>
                        <a:t>21</a:t>
                      </a:r>
                    </a:p>
                  </a:txBody>
                  <a:tcPr marL="9525" marR="9525" marT="9525" marB="0" anchor="b"/>
                </a:tc>
                <a:extLst>
                  <a:ext uri="{0D108BD9-81ED-4DB2-BD59-A6C34878D82A}">
                    <a16:rowId xmlns:a16="http://schemas.microsoft.com/office/drawing/2014/main" val="10003"/>
                  </a:ext>
                </a:extLst>
              </a:tr>
              <a:tr h="276427">
                <a:tc>
                  <a:txBody>
                    <a:bodyPr/>
                    <a:lstStyle/>
                    <a:p>
                      <a:pPr algn="l" fontAlgn="b"/>
                      <a:r>
                        <a:rPr lang="en-CA" sz="1000" b="0" i="0" u="none" strike="noStrike">
                          <a:effectLst/>
                          <a:latin typeface="Arial"/>
                        </a:rPr>
                        <a:t>Germany</a:t>
                      </a:r>
                    </a:p>
                  </a:txBody>
                  <a:tcPr marL="9525" marR="9525" marT="9525" marB="0" anchor="b"/>
                </a:tc>
                <a:tc>
                  <a:txBody>
                    <a:bodyPr/>
                    <a:lstStyle/>
                    <a:p>
                      <a:pPr algn="r" fontAlgn="b"/>
                      <a:r>
                        <a:rPr lang="en-CA" sz="1000" b="0" i="0" u="none" strike="noStrike">
                          <a:effectLst/>
                          <a:latin typeface="Arial"/>
                        </a:rPr>
                        <a:t>9</a:t>
                      </a:r>
                    </a:p>
                  </a:txBody>
                  <a:tcPr marL="9525" marR="9525" marT="9525" marB="0" anchor="b"/>
                </a:tc>
                <a:extLst>
                  <a:ext uri="{0D108BD9-81ED-4DB2-BD59-A6C34878D82A}">
                    <a16:rowId xmlns:a16="http://schemas.microsoft.com/office/drawing/2014/main" val="10004"/>
                  </a:ext>
                </a:extLst>
              </a:tr>
              <a:tr h="276427">
                <a:tc>
                  <a:txBody>
                    <a:bodyPr/>
                    <a:lstStyle/>
                    <a:p>
                      <a:pPr algn="l" fontAlgn="b"/>
                      <a:r>
                        <a:rPr lang="en-CA" sz="1000" b="0" i="0" u="none" strike="noStrike">
                          <a:effectLst/>
                          <a:latin typeface="Arial"/>
                        </a:rPr>
                        <a:t>India</a:t>
                      </a:r>
                    </a:p>
                  </a:txBody>
                  <a:tcPr marL="9525" marR="9525" marT="9525" marB="0" anchor="b"/>
                </a:tc>
                <a:tc>
                  <a:txBody>
                    <a:bodyPr/>
                    <a:lstStyle/>
                    <a:p>
                      <a:pPr algn="r" fontAlgn="b"/>
                      <a:r>
                        <a:rPr lang="en-CA" sz="1000" b="0" i="0" u="none" strike="noStrike">
                          <a:effectLst/>
                          <a:latin typeface="Arial"/>
                        </a:rPr>
                        <a:t>7</a:t>
                      </a:r>
                    </a:p>
                  </a:txBody>
                  <a:tcPr marL="9525" marR="9525" marT="9525" marB="0" anchor="b"/>
                </a:tc>
                <a:extLst>
                  <a:ext uri="{0D108BD9-81ED-4DB2-BD59-A6C34878D82A}">
                    <a16:rowId xmlns:a16="http://schemas.microsoft.com/office/drawing/2014/main" val="10005"/>
                  </a:ext>
                </a:extLst>
              </a:tr>
              <a:tr h="276427">
                <a:tc>
                  <a:txBody>
                    <a:bodyPr/>
                    <a:lstStyle/>
                    <a:p>
                      <a:pPr algn="l" fontAlgn="b"/>
                      <a:r>
                        <a:rPr lang="en-CA" sz="1000" b="0" i="0" u="none" strike="noStrike">
                          <a:effectLst/>
                          <a:latin typeface="Arial"/>
                        </a:rPr>
                        <a:t>South Korea</a:t>
                      </a:r>
                    </a:p>
                  </a:txBody>
                  <a:tcPr marL="9525" marR="9525" marT="9525" marB="0" anchor="b"/>
                </a:tc>
                <a:tc>
                  <a:txBody>
                    <a:bodyPr/>
                    <a:lstStyle/>
                    <a:p>
                      <a:pPr algn="r" fontAlgn="b"/>
                      <a:r>
                        <a:rPr lang="en-CA" sz="1000" b="0" i="0" u="none" strike="noStrike">
                          <a:effectLst/>
                          <a:latin typeface="Arial"/>
                        </a:rPr>
                        <a:t>7</a:t>
                      </a:r>
                    </a:p>
                  </a:txBody>
                  <a:tcPr marL="9525" marR="9525" marT="9525" marB="0" anchor="b"/>
                </a:tc>
                <a:extLst>
                  <a:ext uri="{0D108BD9-81ED-4DB2-BD59-A6C34878D82A}">
                    <a16:rowId xmlns:a16="http://schemas.microsoft.com/office/drawing/2014/main" val="10006"/>
                  </a:ext>
                </a:extLst>
              </a:tr>
              <a:tr h="276427">
                <a:tc>
                  <a:txBody>
                    <a:bodyPr/>
                    <a:lstStyle/>
                    <a:p>
                      <a:pPr algn="l" fontAlgn="b"/>
                      <a:r>
                        <a:rPr lang="en-CA" sz="1000" b="0" i="0" u="none" strike="noStrike">
                          <a:effectLst/>
                          <a:latin typeface="Arial"/>
                        </a:rPr>
                        <a:t>Canada</a:t>
                      </a:r>
                    </a:p>
                  </a:txBody>
                  <a:tcPr marL="9525" marR="9525" marT="9525" marB="0" anchor="b"/>
                </a:tc>
                <a:tc>
                  <a:txBody>
                    <a:bodyPr/>
                    <a:lstStyle/>
                    <a:p>
                      <a:pPr algn="r" fontAlgn="b"/>
                      <a:r>
                        <a:rPr lang="en-CA" sz="1000" b="0" i="0" u="none" strike="noStrike">
                          <a:effectLst/>
                          <a:latin typeface="Arial"/>
                        </a:rPr>
                        <a:t>5</a:t>
                      </a:r>
                    </a:p>
                  </a:txBody>
                  <a:tcPr marL="9525" marR="9525" marT="9525" marB="0" anchor="b"/>
                </a:tc>
                <a:extLst>
                  <a:ext uri="{0D108BD9-81ED-4DB2-BD59-A6C34878D82A}">
                    <a16:rowId xmlns:a16="http://schemas.microsoft.com/office/drawing/2014/main" val="10007"/>
                  </a:ext>
                </a:extLst>
              </a:tr>
              <a:tr h="276427">
                <a:tc>
                  <a:txBody>
                    <a:bodyPr/>
                    <a:lstStyle/>
                    <a:p>
                      <a:pPr algn="l" fontAlgn="b"/>
                      <a:r>
                        <a:rPr lang="en-CA" sz="1000" b="0" i="0" u="none" strike="noStrike">
                          <a:effectLst/>
                          <a:latin typeface="Arial"/>
                        </a:rPr>
                        <a:t>Sweden</a:t>
                      </a:r>
                    </a:p>
                  </a:txBody>
                  <a:tcPr marL="9525" marR="9525" marT="9525" marB="0" anchor="b"/>
                </a:tc>
                <a:tc>
                  <a:txBody>
                    <a:bodyPr/>
                    <a:lstStyle/>
                    <a:p>
                      <a:pPr algn="r" fontAlgn="b"/>
                      <a:r>
                        <a:rPr lang="en-CA" sz="1000" b="0" i="0" u="none" strike="noStrike">
                          <a:effectLst/>
                          <a:latin typeface="Arial"/>
                        </a:rPr>
                        <a:t>5</a:t>
                      </a:r>
                    </a:p>
                  </a:txBody>
                  <a:tcPr marL="9525" marR="9525" marT="9525" marB="0" anchor="b"/>
                </a:tc>
                <a:extLst>
                  <a:ext uri="{0D108BD9-81ED-4DB2-BD59-A6C34878D82A}">
                    <a16:rowId xmlns:a16="http://schemas.microsoft.com/office/drawing/2014/main" val="10008"/>
                  </a:ext>
                </a:extLst>
              </a:tr>
              <a:tr h="276427">
                <a:tc>
                  <a:txBody>
                    <a:bodyPr/>
                    <a:lstStyle/>
                    <a:p>
                      <a:pPr algn="l" fontAlgn="b"/>
                      <a:r>
                        <a:rPr lang="en-CA" sz="1000" b="0" i="0" u="none" strike="noStrike">
                          <a:effectLst/>
                          <a:latin typeface="Arial"/>
                        </a:rPr>
                        <a:t>Denmark</a:t>
                      </a:r>
                    </a:p>
                  </a:txBody>
                  <a:tcPr marL="9525" marR="9525" marT="9525" marB="0" anchor="b"/>
                </a:tc>
                <a:tc>
                  <a:txBody>
                    <a:bodyPr/>
                    <a:lstStyle/>
                    <a:p>
                      <a:pPr algn="r" fontAlgn="b"/>
                      <a:r>
                        <a:rPr lang="en-CA" sz="1000" b="0" i="0" u="none" strike="noStrike">
                          <a:effectLst/>
                          <a:latin typeface="Arial"/>
                        </a:rPr>
                        <a:t>4</a:t>
                      </a:r>
                    </a:p>
                  </a:txBody>
                  <a:tcPr marL="9525" marR="9525" marT="9525" marB="0" anchor="b"/>
                </a:tc>
                <a:extLst>
                  <a:ext uri="{0D108BD9-81ED-4DB2-BD59-A6C34878D82A}">
                    <a16:rowId xmlns:a16="http://schemas.microsoft.com/office/drawing/2014/main" val="10009"/>
                  </a:ext>
                </a:extLst>
              </a:tr>
              <a:tr h="276427">
                <a:tc>
                  <a:txBody>
                    <a:bodyPr/>
                    <a:lstStyle/>
                    <a:p>
                      <a:pPr algn="l" fontAlgn="b"/>
                      <a:r>
                        <a:rPr lang="en-CA" sz="1000" b="0" i="0" u="none" strike="noStrike">
                          <a:effectLst/>
                          <a:latin typeface="Arial"/>
                        </a:rPr>
                        <a:t>Ireland</a:t>
                      </a:r>
                    </a:p>
                  </a:txBody>
                  <a:tcPr marL="9525" marR="9525" marT="9525" marB="0" anchor="b"/>
                </a:tc>
                <a:tc>
                  <a:txBody>
                    <a:bodyPr/>
                    <a:lstStyle/>
                    <a:p>
                      <a:pPr algn="r" fontAlgn="b"/>
                      <a:r>
                        <a:rPr lang="en-CA" sz="1000" b="0" i="0" u="none" strike="noStrike">
                          <a:effectLst/>
                          <a:latin typeface="Arial"/>
                        </a:rPr>
                        <a:t>4</a:t>
                      </a:r>
                    </a:p>
                  </a:txBody>
                  <a:tcPr marL="9525" marR="9525" marT="9525" marB="0" anchor="b"/>
                </a:tc>
                <a:extLst>
                  <a:ext uri="{0D108BD9-81ED-4DB2-BD59-A6C34878D82A}">
                    <a16:rowId xmlns:a16="http://schemas.microsoft.com/office/drawing/2014/main" val="10010"/>
                  </a:ext>
                </a:extLst>
              </a:tr>
              <a:tr h="276427">
                <a:tc>
                  <a:txBody>
                    <a:bodyPr/>
                    <a:lstStyle/>
                    <a:p>
                      <a:pPr algn="l" fontAlgn="b"/>
                      <a:r>
                        <a:rPr lang="en-CA" sz="1000" b="0" i="0" u="none" strike="noStrike">
                          <a:effectLst/>
                          <a:latin typeface="Arial"/>
                        </a:rPr>
                        <a:t>Spain</a:t>
                      </a:r>
                    </a:p>
                  </a:txBody>
                  <a:tcPr marL="9525" marR="9525" marT="9525" marB="0" anchor="b"/>
                </a:tc>
                <a:tc>
                  <a:txBody>
                    <a:bodyPr/>
                    <a:lstStyle/>
                    <a:p>
                      <a:pPr algn="r" fontAlgn="b"/>
                      <a:r>
                        <a:rPr lang="en-CA" sz="1000" b="0" i="0" u="none" strike="noStrike" dirty="0">
                          <a:effectLst/>
                          <a:latin typeface="Arial"/>
                        </a:rPr>
                        <a:t>4</a:t>
                      </a:r>
                    </a:p>
                  </a:txBody>
                  <a:tcPr marL="9525" marR="9525" marT="9525" marB="0" anchor="b"/>
                </a:tc>
                <a:extLst>
                  <a:ext uri="{0D108BD9-81ED-4DB2-BD59-A6C34878D82A}">
                    <a16:rowId xmlns:a16="http://schemas.microsoft.com/office/drawing/2014/main" val="10011"/>
                  </a:ext>
                </a:extLst>
              </a:tr>
              <a:tr h="276427">
                <a:tc>
                  <a:txBody>
                    <a:bodyPr/>
                    <a:lstStyle/>
                    <a:p>
                      <a:pPr algn="l" fontAlgn="b"/>
                      <a:r>
                        <a:rPr lang="en-CA" sz="1000" b="0" i="0" u="none" strike="noStrike">
                          <a:effectLst/>
                          <a:latin typeface="Arial"/>
                        </a:rPr>
                        <a:t>United Kingdom</a:t>
                      </a:r>
                    </a:p>
                  </a:txBody>
                  <a:tcPr marL="9525" marR="9525" marT="9525" marB="0" anchor="b"/>
                </a:tc>
                <a:tc>
                  <a:txBody>
                    <a:bodyPr/>
                    <a:lstStyle/>
                    <a:p>
                      <a:pPr algn="r" fontAlgn="b"/>
                      <a:r>
                        <a:rPr lang="en-CA" sz="1000" b="0" i="0" u="none" strike="noStrike">
                          <a:effectLst/>
                          <a:latin typeface="Arial"/>
                        </a:rPr>
                        <a:t>4</a:t>
                      </a:r>
                    </a:p>
                  </a:txBody>
                  <a:tcPr marL="9525" marR="9525" marT="9525" marB="0" anchor="b"/>
                </a:tc>
                <a:extLst>
                  <a:ext uri="{0D108BD9-81ED-4DB2-BD59-A6C34878D82A}">
                    <a16:rowId xmlns:a16="http://schemas.microsoft.com/office/drawing/2014/main" val="10012"/>
                  </a:ext>
                </a:extLst>
              </a:tr>
              <a:tr h="276427">
                <a:tc>
                  <a:txBody>
                    <a:bodyPr/>
                    <a:lstStyle/>
                    <a:p>
                      <a:pPr algn="l" fontAlgn="b"/>
                      <a:r>
                        <a:rPr lang="en-CA" sz="1000" b="0" i="0" u="none" strike="noStrike">
                          <a:effectLst/>
                          <a:latin typeface="Arial"/>
                        </a:rPr>
                        <a:t>Brazil</a:t>
                      </a:r>
                    </a:p>
                  </a:txBody>
                  <a:tcPr marL="9525" marR="9525" marT="9525" marB="0" anchor="b"/>
                </a:tc>
                <a:tc>
                  <a:txBody>
                    <a:bodyPr/>
                    <a:lstStyle/>
                    <a:p>
                      <a:pPr algn="r" fontAlgn="b"/>
                      <a:r>
                        <a:rPr lang="en-CA" sz="1000" b="0" i="0" u="none" strike="noStrike">
                          <a:effectLst/>
                          <a:latin typeface="Arial"/>
                        </a:rPr>
                        <a:t>3</a:t>
                      </a:r>
                    </a:p>
                  </a:txBody>
                  <a:tcPr marL="9525" marR="9525" marT="9525" marB="0" anchor="b"/>
                </a:tc>
                <a:extLst>
                  <a:ext uri="{0D108BD9-81ED-4DB2-BD59-A6C34878D82A}">
                    <a16:rowId xmlns:a16="http://schemas.microsoft.com/office/drawing/2014/main" val="10013"/>
                  </a:ext>
                </a:extLst>
              </a:tr>
              <a:tr h="276427">
                <a:tc>
                  <a:txBody>
                    <a:bodyPr/>
                    <a:lstStyle/>
                    <a:p>
                      <a:pPr algn="l" fontAlgn="b"/>
                      <a:r>
                        <a:rPr lang="en-CA" sz="1000" b="0" i="0" u="none" strike="noStrike">
                          <a:effectLst/>
                          <a:latin typeface="Arial"/>
                        </a:rPr>
                        <a:t>Netherlands</a:t>
                      </a:r>
                    </a:p>
                  </a:txBody>
                  <a:tcPr marL="9525" marR="9525" marT="9525" marB="0" anchor="b"/>
                </a:tc>
                <a:tc>
                  <a:txBody>
                    <a:bodyPr/>
                    <a:lstStyle/>
                    <a:p>
                      <a:pPr algn="r" fontAlgn="b"/>
                      <a:r>
                        <a:rPr lang="en-CA" sz="1000" b="0" i="0" u="none" strike="noStrike">
                          <a:effectLst/>
                          <a:latin typeface="Arial"/>
                        </a:rPr>
                        <a:t>3</a:t>
                      </a:r>
                    </a:p>
                  </a:txBody>
                  <a:tcPr marL="9525" marR="9525" marT="9525" marB="0" anchor="b"/>
                </a:tc>
                <a:extLst>
                  <a:ext uri="{0D108BD9-81ED-4DB2-BD59-A6C34878D82A}">
                    <a16:rowId xmlns:a16="http://schemas.microsoft.com/office/drawing/2014/main" val="10014"/>
                  </a:ext>
                </a:extLst>
              </a:tr>
              <a:tr h="276427">
                <a:tc>
                  <a:txBody>
                    <a:bodyPr/>
                    <a:lstStyle/>
                    <a:p>
                      <a:pPr algn="l" fontAlgn="b"/>
                      <a:r>
                        <a:rPr lang="en-CA" sz="1000" b="0" i="0" u="none" strike="noStrike">
                          <a:effectLst/>
                          <a:latin typeface="Arial"/>
                        </a:rPr>
                        <a:t>Switzerland</a:t>
                      </a:r>
                    </a:p>
                  </a:txBody>
                  <a:tcPr marL="9525" marR="9525" marT="9525" marB="0" anchor="b"/>
                </a:tc>
                <a:tc>
                  <a:txBody>
                    <a:bodyPr/>
                    <a:lstStyle/>
                    <a:p>
                      <a:pPr algn="r" fontAlgn="b"/>
                      <a:r>
                        <a:rPr lang="en-CA" sz="1000" b="0" i="0" u="none" strike="noStrike" dirty="0">
                          <a:effectLst/>
                          <a:latin typeface="Arial"/>
                        </a:rPr>
                        <a:t>3</a:t>
                      </a:r>
                    </a:p>
                  </a:txBody>
                  <a:tcPr marL="9525" marR="9525" marT="9525" marB="0" anchor="b"/>
                </a:tc>
                <a:extLst>
                  <a:ext uri="{0D108BD9-81ED-4DB2-BD59-A6C34878D82A}">
                    <a16:rowId xmlns:a16="http://schemas.microsoft.com/office/drawing/2014/main" val="1001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36423046"/>
              </p:ext>
            </p:extLst>
          </p:nvPr>
        </p:nvGraphicFramePr>
        <p:xfrm>
          <a:off x="7397636" y="736634"/>
          <a:ext cx="4590148" cy="5387275"/>
        </p:xfrm>
        <a:graphic>
          <a:graphicData uri="http://schemas.openxmlformats.org/drawingml/2006/table">
            <a:tbl>
              <a:tblPr>
                <a:tableStyleId>{5C22544A-7EE6-4342-B048-85BDC9FD1C3A}</a:tableStyleId>
              </a:tblPr>
              <a:tblGrid>
                <a:gridCol w="2779045">
                  <a:extLst>
                    <a:ext uri="{9D8B030D-6E8A-4147-A177-3AD203B41FA5}">
                      <a16:colId xmlns:a16="http://schemas.microsoft.com/office/drawing/2014/main" val="20000"/>
                    </a:ext>
                  </a:extLst>
                </a:gridCol>
                <a:gridCol w="1811103">
                  <a:extLst>
                    <a:ext uri="{9D8B030D-6E8A-4147-A177-3AD203B41FA5}">
                      <a16:colId xmlns:a16="http://schemas.microsoft.com/office/drawing/2014/main" val="20001"/>
                    </a:ext>
                  </a:extLst>
                </a:gridCol>
              </a:tblGrid>
              <a:tr h="1158427">
                <a:tc>
                  <a:txBody>
                    <a:bodyPr/>
                    <a:lstStyle/>
                    <a:p>
                      <a:pPr algn="l" fontAlgn="b"/>
                      <a:r>
                        <a:rPr lang="en-CA" sz="2100" b="1" u="none" strike="noStrike" dirty="0">
                          <a:solidFill>
                            <a:schemeClr val="bg1"/>
                          </a:solidFill>
                          <a:effectLst/>
                        </a:rPr>
                        <a:t>Country</a:t>
                      </a:r>
                      <a:endParaRPr lang="en-CA" sz="2100" b="1" i="0" u="none" strike="noStrike" dirty="0">
                        <a:solidFill>
                          <a:schemeClr val="bg1"/>
                        </a:solidFill>
                        <a:effectLst/>
                        <a:latin typeface="Calibri" panose="020F0502020204030204" pitchFamily="34" charset="0"/>
                      </a:endParaRPr>
                    </a:p>
                  </a:txBody>
                  <a:tcPr marL="8381" marR="8381" marT="8381" marB="0" anchor="ctr">
                    <a:solidFill>
                      <a:schemeClr val="accent2"/>
                    </a:solidFill>
                  </a:tcPr>
                </a:tc>
                <a:tc>
                  <a:txBody>
                    <a:bodyPr/>
                    <a:lstStyle/>
                    <a:p>
                      <a:pPr algn="l" fontAlgn="b"/>
                      <a:r>
                        <a:rPr lang="en-CA" sz="2100" b="1" u="none" strike="noStrike" dirty="0">
                          <a:solidFill>
                            <a:schemeClr val="bg1"/>
                          </a:solidFill>
                          <a:effectLst/>
                        </a:rPr>
                        <a:t># of companies</a:t>
                      </a:r>
                      <a:endParaRPr lang="en-CA" sz="2100" b="1" i="0" u="none" strike="noStrike" dirty="0">
                        <a:solidFill>
                          <a:schemeClr val="bg1"/>
                        </a:solidFill>
                        <a:effectLst/>
                        <a:latin typeface="Calibri" panose="020F0502020204030204" pitchFamily="34" charset="0"/>
                      </a:endParaRPr>
                    </a:p>
                  </a:txBody>
                  <a:tcPr marL="8381" marR="8381" marT="8381" marB="0" anchor="ctr">
                    <a:solidFill>
                      <a:schemeClr val="accent2"/>
                    </a:solidFill>
                  </a:tcPr>
                </a:tc>
                <a:extLst>
                  <a:ext uri="{0D108BD9-81ED-4DB2-BD59-A6C34878D82A}">
                    <a16:rowId xmlns:a16="http://schemas.microsoft.com/office/drawing/2014/main" val="10000"/>
                  </a:ext>
                </a:extLst>
              </a:tr>
              <a:tr h="352404">
                <a:tc>
                  <a:txBody>
                    <a:bodyPr/>
                    <a:lstStyle/>
                    <a:p>
                      <a:pPr algn="l" fontAlgn="b"/>
                      <a:r>
                        <a:rPr lang="en-CA" sz="1000" b="0" i="0" u="none" strike="noStrike">
                          <a:effectLst/>
                          <a:latin typeface="Arial"/>
                        </a:rPr>
                        <a:t>Australia</a:t>
                      </a:r>
                    </a:p>
                  </a:txBody>
                  <a:tcPr marL="9525" marR="9525" marT="9525" marB="0" anchor="b"/>
                </a:tc>
                <a:tc>
                  <a:txBody>
                    <a:bodyPr/>
                    <a:lstStyle/>
                    <a:p>
                      <a:pPr algn="r" fontAlgn="b"/>
                      <a:r>
                        <a:rPr lang="en-CA" sz="1000" b="0" i="0" u="none" strike="noStrike">
                          <a:effectLst/>
                          <a:latin typeface="Arial"/>
                        </a:rPr>
                        <a:t>2</a:t>
                      </a:r>
                    </a:p>
                  </a:txBody>
                  <a:tcPr marL="9525" marR="9525" marT="9525" marB="0" anchor="b"/>
                </a:tc>
                <a:extLst>
                  <a:ext uri="{0D108BD9-81ED-4DB2-BD59-A6C34878D82A}">
                    <a16:rowId xmlns:a16="http://schemas.microsoft.com/office/drawing/2014/main" val="10001"/>
                  </a:ext>
                </a:extLst>
              </a:tr>
              <a:tr h="352404">
                <a:tc>
                  <a:txBody>
                    <a:bodyPr/>
                    <a:lstStyle/>
                    <a:p>
                      <a:pPr algn="l" fontAlgn="b"/>
                      <a:r>
                        <a:rPr lang="en-CA" sz="1000" b="0" i="0" u="none" strike="noStrike">
                          <a:effectLst/>
                          <a:latin typeface="Arial"/>
                        </a:rPr>
                        <a:t>France</a:t>
                      </a:r>
                    </a:p>
                  </a:txBody>
                  <a:tcPr marL="9525" marR="9525" marT="9525" marB="0" anchor="b"/>
                </a:tc>
                <a:tc>
                  <a:txBody>
                    <a:bodyPr/>
                    <a:lstStyle/>
                    <a:p>
                      <a:pPr algn="r" fontAlgn="b"/>
                      <a:r>
                        <a:rPr lang="en-CA" sz="1000" b="0" i="0" u="none" strike="noStrike">
                          <a:effectLst/>
                          <a:latin typeface="Arial"/>
                        </a:rPr>
                        <a:t>2</a:t>
                      </a:r>
                    </a:p>
                  </a:txBody>
                  <a:tcPr marL="9525" marR="9525" marT="9525" marB="0" anchor="b"/>
                </a:tc>
                <a:extLst>
                  <a:ext uri="{0D108BD9-81ED-4DB2-BD59-A6C34878D82A}">
                    <a16:rowId xmlns:a16="http://schemas.microsoft.com/office/drawing/2014/main" val="10002"/>
                  </a:ext>
                </a:extLst>
              </a:tr>
              <a:tr h="352404">
                <a:tc>
                  <a:txBody>
                    <a:bodyPr/>
                    <a:lstStyle/>
                    <a:p>
                      <a:pPr algn="l" fontAlgn="b"/>
                      <a:r>
                        <a:rPr lang="en-CA" sz="1000" b="0" i="0" u="none" strike="noStrike">
                          <a:effectLst/>
                          <a:latin typeface="Arial"/>
                        </a:rPr>
                        <a:t>New Zealand</a:t>
                      </a:r>
                    </a:p>
                  </a:txBody>
                  <a:tcPr marL="9525" marR="9525" marT="9525" marB="0" anchor="b"/>
                </a:tc>
                <a:tc>
                  <a:txBody>
                    <a:bodyPr/>
                    <a:lstStyle/>
                    <a:p>
                      <a:pPr algn="r" fontAlgn="b"/>
                      <a:r>
                        <a:rPr lang="en-CA" sz="1000" b="0" i="0" u="none" strike="noStrike">
                          <a:effectLst/>
                          <a:latin typeface="Arial"/>
                        </a:rPr>
                        <a:t>2</a:t>
                      </a:r>
                    </a:p>
                  </a:txBody>
                  <a:tcPr marL="9525" marR="9525" marT="9525" marB="0" anchor="b"/>
                </a:tc>
                <a:extLst>
                  <a:ext uri="{0D108BD9-81ED-4DB2-BD59-A6C34878D82A}">
                    <a16:rowId xmlns:a16="http://schemas.microsoft.com/office/drawing/2014/main" val="10003"/>
                  </a:ext>
                </a:extLst>
              </a:tr>
              <a:tr h="352404">
                <a:tc>
                  <a:txBody>
                    <a:bodyPr/>
                    <a:lstStyle/>
                    <a:p>
                      <a:pPr algn="l" fontAlgn="b"/>
                      <a:r>
                        <a:rPr lang="en-CA" sz="1000" b="0" i="0" u="none" strike="noStrike">
                          <a:effectLst/>
                          <a:latin typeface="Arial"/>
                        </a:rPr>
                        <a:t>Thailand</a:t>
                      </a:r>
                    </a:p>
                  </a:txBody>
                  <a:tcPr marL="9525" marR="9525" marT="9525" marB="0" anchor="b"/>
                </a:tc>
                <a:tc>
                  <a:txBody>
                    <a:bodyPr/>
                    <a:lstStyle/>
                    <a:p>
                      <a:pPr algn="r" fontAlgn="b"/>
                      <a:r>
                        <a:rPr lang="en-CA" sz="1000" b="0" i="0" u="none" strike="noStrike">
                          <a:effectLst/>
                          <a:latin typeface="Arial"/>
                        </a:rPr>
                        <a:t>2</a:t>
                      </a:r>
                    </a:p>
                  </a:txBody>
                  <a:tcPr marL="9525" marR="9525" marT="9525" marB="0" anchor="b"/>
                </a:tc>
                <a:extLst>
                  <a:ext uri="{0D108BD9-81ED-4DB2-BD59-A6C34878D82A}">
                    <a16:rowId xmlns:a16="http://schemas.microsoft.com/office/drawing/2014/main" val="10004"/>
                  </a:ext>
                </a:extLst>
              </a:tr>
              <a:tr h="352404">
                <a:tc>
                  <a:txBody>
                    <a:bodyPr/>
                    <a:lstStyle/>
                    <a:p>
                      <a:pPr algn="l" fontAlgn="b"/>
                      <a:r>
                        <a:rPr lang="en-CA" sz="1000" b="0" i="0" u="none" strike="noStrike">
                          <a:effectLst/>
                          <a:latin typeface="Arial"/>
                        </a:rPr>
                        <a:t>Austria</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05"/>
                  </a:ext>
                </a:extLst>
              </a:tr>
              <a:tr h="352404">
                <a:tc>
                  <a:txBody>
                    <a:bodyPr/>
                    <a:lstStyle/>
                    <a:p>
                      <a:pPr algn="l" fontAlgn="b"/>
                      <a:r>
                        <a:rPr lang="en-CA" sz="1000" b="0" i="0" u="none" strike="noStrike">
                          <a:effectLst/>
                          <a:latin typeface="Arial"/>
                        </a:rPr>
                        <a:t>Belgium</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06"/>
                  </a:ext>
                </a:extLst>
              </a:tr>
              <a:tr h="352404">
                <a:tc>
                  <a:txBody>
                    <a:bodyPr/>
                    <a:lstStyle/>
                    <a:p>
                      <a:pPr algn="l" fontAlgn="b"/>
                      <a:r>
                        <a:rPr lang="en-CA" sz="1000" b="0" i="0" u="none" strike="noStrike">
                          <a:effectLst/>
                          <a:latin typeface="Arial"/>
                        </a:rPr>
                        <a:t>Chile</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07"/>
                  </a:ext>
                </a:extLst>
              </a:tr>
              <a:tr h="352404">
                <a:tc>
                  <a:txBody>
                    <a:bodyPr/>
                    <a:lstStyle/>
                    <a:p>
                      <a:pPr algn="l" fontAlgn="b"/>
                      <a:r>
                        <a:rPr lang="en-CA" sz="1000" b="0" i="0" u="none" strike="noStrike">
                          <a:effectLst/>
                          <a:latin typeface="Arial"/>
                        </a:rPr>
                        <a:t>Finland</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08"/>
                  </a:ext>
                </a:extLst>
              </a:tr>
              <a:tr h="352404">
                <a:tc>
                  <a:txBody>
                    <a:bodyPr/>
                    <a:lstStyle/>
                    <a:p>
                      <a:pPr algn="l" fontAlgn="b"/>
                      <a:r>
                        <a:rPr lang="en-CA" sz="1000" b="0" i="0" u="none" strike="noStrike">
                          <a:effectLst/>
                          <a:latin typeface="Arial"/>
                        </a:rPr>
                        <a:t>Greece</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09"/>
                  </a:ext>
                </a:extLst>
              </a:tr>
              <a:tr h="352404">
                <a:tc>
                  <a:txBody>
                    <a:bodyPr/>
                    <a:lstStyle/>
                    <a:p>
                      <a:pPr algn="l" fontAlgn="b"/>
                      <a:r>
                        <a:rPr lang="en-CA" sz="1000" b="0" i="0" u="none" strike="noStrike">
                          <a:effectLst/>
                          <a:latin typeface="Arial"/>
                        </a:rPr>
                        <a:t>Italy</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10"/>
                  </a:ext>
                </a:extLst>
              </a:tr>
              <a:tr h="352404">
                <a:tc>
                  <a:txBody>
                    <a:bodyPr/>
                    <a:lstStyle/>
                    <a:p>
                      <a:pPr algn="l" fontAlgn="b"/>
                      <a:r>
                        <a:rPr lang="en-CA" sz="1000" b="0" i="0" u="none" strike="noStrike">
                          <a:effectLst/>
                          <a:latin typeface="Arial"/>
                        </a:rPr>
                        <a:t>Kuwait</a:t>
                      </a:r>
                    </a:p>
                  </a:txBody>
                  <a:tcPr marL="9525" marR="9525" marT="9525" marB="0" anchor="b"/>
                </a:tc>
                <a:tc>
                  <a:txBody>
                    <a:bodyPr/>
                    <a:lstStyle/>
                    <a:p>
                      <a:pPr algn="r" fontAlgn="b"/>
                      <a:r>
                        <a:rPr lang="en-CA" sz="1000" b="0" i="0" u="none" strike="noStrike">
                          <a:effectLst/>
                          <a:latin typeface="Arial"/>
                        </a:rPr>
                        <a:t>1</a:t>
                      </a:r>
                    </a:p>
                  </a:txBody>
                  <a:tcPr marL="9525" marR="9525" marT="9525" marB="0" anchor="b"/>
                </a:tc>
                <a:extLst>
                  <a:ext uri="{0D108BD9-81ED-4DB2-BD59-A6C34878D82A}">
                    <a16:rowId xmlns:a16="http://schemas.microsoft.com/office/drawing/2014/main" val="10011"/>
                  </a:ext>
                </a:extLst>
              </a:tr>
              <a:tr h="352404">
                <a:tc>
                  <a:txBody>
                    <a:bodyPr/>
                    <a:lstStyle/>
                    <a:p>
                      <a:pPr algn="l" fontAlgn="b"/>
                      <a:r>
                        <a:rPr lang="en-CA" sz="1000" b="0" i="0" u="none" strike="noStrike">
                          <a:effectLst/>
                          <a:latin typeface="Arial"/>
                        </a:rPr>
                        <a:t>Mexico</a:t>
                      </a:r>
                    </a:p>
                  </a:txBody>
                  <a:tcPr marL="9525" marR="9525" marT="9525" marB="0" anchor="b"/>
                </a:tc>
                <a:tc>
                  <a:txBody>
                    <a:bodyPr/>
                    <a:lstStyle/>
                    <a:p>
                      <a:pPr algn="r" fontAlgn="b"/>
                      <a:r>
                        <a:rPr lang="en-CA" sz="1000" b="0" i="0" u="none" strike="noStrike" dirty="0">
                          <a:effectLst/>
                          <a:latin typeface="Arial"/>
                        </a:rPr>
                        <a:t>1</a:t>
                      </a: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153081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360" y="729262"/>
            <a:ext cx="3607410" cy="954107"/>
          </a:xfrm>
          <a:prstGeom prst="rect">
            <a:avLst/>
          </a:prstGeom>
        </p:spPr>
        <p:txBody>
          <a:bodyPr wrap="square">
            <a:spAutoFit/>
          </a:bodyPr>
          <a:lstStyle/>
          <a:p>
            <a:pPr algn="ctr"/>
            <a:r>
              <a:rPr lang="en-CA" sz="2800" b="1" dirty="0" smtClean="0">
                <a:latin typeface="Gotham-Bold"/>
                <a:ea typeface="Calibri" panose="020F0502020204030204" pitchFamily="34" charset="0"/>
              </a:rPr>
              <a:t>Where are</a:t>
            </a:r>
          </a:p>
          <a:p>
            <a:pPr algn="ctr"/>
            <a:r>
              <a:rPr lang="en-CA" sz="2800" b="1" dirty="0" smtClean="0">
                <a:latin typeface="Gotham-Bold"/>
                <a:ea typeface="Calibri" panose="020F0502020204030204" pitchFamily="34" charset="0"/>
              </a:rPr>
              <a:t>Clean200 from?</a:t>
            </a:r>
            <a:endParaRPr lang="en-CA" sz="2800" b="1" dirty="0">
              <a:latin typeface="Gotham-Bold"/>
              <a:ea typeface="Calibri" panose="020F0502020204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497395642"/>
              </p:ext>
            </p:extLst>
          </p:nvPr>
        </p:nvGraphicFramePr>
        <p:xfrm>
          <a:off x="3378679" y="910085"/>
          <a:ext cx="8896710" cy="5559725"/>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286016" y="3524627"/>
            <a:ext cx="3737813" cy="1015663"/>
          </a:xfrm>
          <a:prstGeom prst="rect">
            <a:avLst/>
          </a:prstGeom>
        </p:spPr>
        <p:txBody>
          <a:bodyPr wrap="square">
            <a:spAutoFit/>
          </a:bodyPr>
          <a:lstStyle/>
          <a:p>
            <a:pPr lvl="0" algn="ctr"/>
            <a:r>
              <a:rPr lang="en-CA" sz="2000" dirty="0">
                <a:solidFill>
                  <a:srgbClr val="000000"/>
                </a:solidFill>
                <a:latin typeface="Gotham-Bold"/>
                <a:ea typeface="Calibri" panose="020F0502020204030204" pitchFamily="34" charset="0"/>
              </a:rPr>
              <a:t>In total, European countries place a total of </a:t>
            </a:r>
            <a:r>
              <a:rPr lang="en-CA" sz="2000" u="sng" dirty="0" smtClean="0">
                <a:solidFill>
                  <a:srgbClr val="000000"/>
                </a:solidFill>
                <a:latin typeface="Gotham-Bold"/>
                <a:ea typeface="Calibri" panose="020F0502020204030204" pitchFamily="34" charset="0"/>
              </a:rPr>
              <a:t>43</a:t>
            </a:r>
            <a:r>
              <a:rPr lang="en-CA" sz="2000" dirty="0" smtClean="0">
                <a:solidFill>
                  <a:srgbClr val="000000"/>
                </a:solidFill>
                <a:latin typeface="Gotham-Bold"/>
                <a:ea typeface="Calibri" panose="020F0502020204030204" pitchFamily="34" charset="0"/>
              </a:rPr>
              <a:t> </a:t>
            </a:r>
            <a:r>
              <a:rPr lang="en-CA" sz="2000" dirty="0">
                <a:solidFill>
                  <a:srgbClr val="000000"/>
                </a:solidFill>
                <a:latin typeface="Gotham-Bold"/>
                <a:ea typeface="Calibri" panose="020F0502020204030204" pitchFamily="34" charset="0"/>
              </a:rPr>
              <a:t>companies in the Clean200</a:t>
            </a:r>
          </a:p>
        </p:txBody>
      </p:sp>
      <p:sp>
        <p:nvSpPr>
          <p:cNvPr id="8" name="Rectangle 7"/>
          <p:cNvSpPr/>
          <p:nvPr/>
        </p:nvSpPr>
        <p:spPr>
          <a:xfrm>
            <a:off x="6054519" y="6132908"/>
            <a:ext cx="3737813" cy="400110"/>
          </a:xfrm>
          <a:prstGeom prst="rect">
            <a:avLst/>
          </a:prstGeom>
        </p:spPr>
        <p:txBody>
          <a:bodyPr wrap="square">
            <a:spAutoFit/>
          </a:bodyPr>
          <a:lstStyle/>
          <a:p>
            <a:pPr lvl="0" algn="ctr"/>
            <a:r>
              <a:rPr lang="en-CA" sz="2000" b="1" dirty="0" smtClean="0">
                <a:solidFill>
                  <a:srgbClr val="000000"/>
                </a:solidFill>
                <a:latin typeface="Gotham-Bold"/>
                <a:ea typeface="Calibri" panose="020F0502020204030204" pitchFamily="34" charset="0"/>
              </a:rPr>
              <a:t>Country Breakdown</a:t>
            </a:r>
            <a:endParaRPr lang="en-CA" sz="2000" b="1" dirty="0">
              <a:solidFill>
                <a:srgbClr val="000000"/>
              </a:solidFill>
              <a:latin typeface="Gotham-Bold"/>
              <a:ea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883319704"/>
              </p:ext>
            </p:extLst>
          </p:nvPr>
        </p:nvGraphicFramePr>
        <p:xfrm>
          <a:off x="4823791" y="1470991"/>
          <a:ext cx="5367131" cy="3750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9689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60" y="764567"/>
            <a:ext cx="4337325" cy="954107"/>
          </a:xfrm>
          <a:prstGeom prst="rect">
            <a:avLst/>
          </a:prstGeom>
        </p:spPr>
        <p:txBody>
          <a:bodyPr wrap="square">
            <a:spAutoFit/>
          </a:bodyPr>
          <a:lstStyle/>
          <a:p>
            <a:r>
              <a:rPr lang="en-CA" sz="2800" b="1" dirty="0" smtClean="0">
                <a:latin typeface="Gotham-Bold"/>
                <a:ea typeface="Calibri" panose="020F0502020204030204" pitchFamily="34" charset="0"/>
              </a:rPr>
              <a:t>How has the </a:t>
            </a:r>
          </a:p>
          <a:p>
            <a:r>
              <a:rPr lang="en-CA" sz="2800" b="1" dirty="0" smtClean="0">
                <a:latin typeface="Gotham-Bold"/>
                <a:ea typeface="Calibri" panose="020F0502020204030204" pitchFamily="34" charset="0"/>
              </a:rPr>
              <a:t>Clean200 performed?</a:t>
            </a:r>
            <a:endParaRPr lang="en-CA" sz="2800" b="1" dirty="0">
              <a:latin typeface="Gotham-Bold"/>
              <a:ea typeface="Calibri" panose="020F0502020204030204" pitchFamily="34" charset="0"/>
            </a:endParaRPr>
          </a:p>
        </p:txBody>
      </p:sp>
      <p:sp>
        <p:nvSpPr>
          <p:cNvPr id="5" name="Rectangle 4"/>
          <p:cNvSpPr/>
          <p:nvPr/>
        </p:nvSpPr>
        <p:spPr>
          <a:xfrm>
            <a:off x="114360" y="1802206"/>
            <a:ext cx="4475927" cy="2308324"/>
          </a:xfrm>
          <a:prstGeom prst="rect">
            <a:avLst/>
          </a:prstGeom>
        </p:spPr>
        <p:txBody>
          <a:bodyPr wrap="square">
            <a:spAutoFit/>
          </a:bodyPr>
          <a:lstStyle/>
          <a:p>
            <a:pPr lvl="0" eaLnBrk="0" fontAlgn="base" hangingPunct="0">
              <a:spcBef>
                <a:spcPct val="0"/>
              </a:spcBef>
              <a:spcAft>
                <a:spcPct val="0"/>
              </a:spcAft>
            </a:pPr>
            <a:r>
              <a:rPr lang="en-US" dirty="0"/>
              <a:t>In its first full year and a half of live performance, Clean200 companies generated a total return of </a:t>
            </a:r>
            <a:r>
              <a:rPr lang="en-US" dirty="0" smtClean="0"/>
              <a:t>32.1%--almost </a:t>
            </a:r>
            <a:r>
              <a:rPr lang="en-US" dirty="0"/>
              <a:t>double the 15.7% for its fossil fuel benchmark the S&amp;P 1200 Global Energy Index.</a:t>
            </a:r>
            <a:r>
              <a:rPr lang="en-US" alt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en-US"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This outperformance of clean energy over fossil fuels is notable, as it occurred over a time period that experienced a surge in oil prices. </a:t>
            </a:r>
          </a:p>
        </p:txBody>
      </p:sp>
      <p:sp>
        <p:nvSpPr>
          <p:cNvPr id="6" name="Rectangle 5"/>
          <p:cNvSpPr/>
          <p:nvPr/>
        </p:nvSpPr>
        <p:spPr>
          <a:xfrm>
            <a:off x="4903304" y="882177"/>
            <a:ext cx="6058511" cy="830997"/>
          </a:xfrm>
          <a:prstGeom prst="rect">
            <a:avLst/>
          </a:prstGeom>
        </p:spPr>
        <p:txBody>
          <a:bodyPr wrap="square">
            <a:spAutoFit/>
          </a:bodyPr>
          <a:lstStyle/>
          <a:p>
            <a:r>
              <a:rPr lang="en-US" sz="1600" b="1" dirty="0"/>
              <a:t>Clean 200 new energy stocks show outperformance versus fossil fuel energy stocks (S&amp;P Global 1200 Energy)</a:t>
            </a:r>
            <a:endParaRPr lang="en-CA" sz="1600" dirty="0"/>
          </a:p>
          <a:p>
            <a:r>
              <a:rPr lang="en-US" sz="1600" b="1" dirty="0"/>
              <a:t>Financial Analysis </a:t>
            </a:r>
            <a:r>
              <a:rPr lang="en-US" sz="1600" b="1" smtClean="0"/>
              <a:t>(July 1, 2016 </a:t>
            </a:r>
            <a:r>
              <a:rPr lang="en-US" sz="1600" b="1" dirty="0"/>
              <a:t>– December 31, </a:t>
            </a:r>
            <a:r>
              <a:rPr lang="en-US" sz="1600" b="1" dirty="0" smtClean="0"/>
              <a:t>2017)</a:t>
            </a:r>
            <a:endParaRPr lang="en-CA" sz="1600" dirty="0"/>
          </a:p>
        </p:txBody>
      </p:sp>
      <p:sp>
        <p:nvSpPr>
          <p:cNvPr id="7" name="Rectangle 3"/>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3015" y="2274404"/>
            <a:ext cx="5638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0375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41772799"/>
              </p:ext>
            </p:extLst>
          </p:nvPr>
        </p:nvGraphicFramePr>
        <p:xfrm>
          <a:off x="393539" y="1646813"/>
          <a:ext cx="11551533" cy="1673924"/>
        </p:xfrm>
        <a:graphic>
          <a:graphicData uri="http://schemas.openxmlformats.org/drawingml/2006/table">
            <a:tbl>
              <a:tblPr>
                <a:tableStyleId>{5C22544A-7EE6-4342-B048-85BDC9FD1C3A}</a:tableStyleId>
              </a:tblPr>
              <a:tblGrid>
                <a:gridCol w="3976758">
                  <a:extLst>
                    <a:ext uri="{9D8B030D-6E8A-4147-A177-3AD203B41FA5}">
                      <a16:colId xmlns:a16="http://schemas.microsoft.com/office/drawing/2014/main" val="20000"/>
                    </a:ext>
                  </a:extLst>
                </a:gridCol>
                <a:gridCol w="2134708">
                  <a:extLst>
                    <a:ext uri="{9D8B030D-6E8A-4147-A177-3AD203B41FA5}">
                      <a16:colId xmlns:a16="http://schemas.microsoft.com/office/drawing/2014/main" val="20001"/>
                    </a:ext>
                  </a:extLst>
                </a:gridCol>
                <a:gridCol w="5440067">
                  <a:extLst>
                    <a:ext uri="{9D8B030D-6E8A-4147-A177-3AD203B41FA5}">
                      <a16:colId xmlns:a16="http://schemas.microsoft.com/office/drawing/2014/main" val="20002"/>
                    </a:ext>
                  </a:extLst>
                </a:gridCol>
              </a:tblGrid>
              <a:tr h="203754">
                <a:tc>
                  <a:txBody>
                    <a:bodyPr/>
                    <a:lstStyle/>
                    <a:p>
                      <a:pPr algn="l" fontAlgn="b"/>
                      <a:r>
                        <a:rPr lang="en-US" sz="1200" b="1" u="none" strike="noStrike" dirty="0">
                          <a:effectLst/>
                        </a:rPr>
                        <a:t>Company Name</a:t>
                      </a:r>
                      <a:endParaRPr lang="en-US" sz="1200" b="1" i="0" u="none" strike="noStrike" dirty="0">
                        <a:solidFill>
                          <a:srgbClr val="000000"/>
                        </a:solidFill>
                        <a:effectLst/>
                        <a:latin typeface="Calibri" panose="020F0502020204030204" pitchFamily="34" charset="0"/>
                      </a:endParaRPr>
                    </a:p>
                  </a:txBody>
                  <a:tcPr marL="2574" marR="2574" marT="2574" marB="0" anchor="b"/>
                </a:tc>
                <a:tc>
                  <a:txBody>
                    <a:bodyPr/>
                    <a:lstStyle/>
                    <a:p>
                      <a:pPr algn="l" fontAlgn="b"/>
                      <a:r>
                        <a:rPr lang="en-US" sz="1200" b="1" u="none" strike="noStrike" dirty="0">
                          <a:effectLst/>
                        </a:rPr>
                        <a:t>Country</a:t>
                      </a:r>
                      <a:endParaRPr lang="en-US" sz="1200" b="1" i="0" u="none" strike="noStrike" dirty="0">
                        <a:solidFill>
                          <a:srgbClr val="000000"/>
                        </a:solidFill>
                        <a:effectLst/>
                        <a:latin typeface="Calibri" panose="020F0502020204030204" pitchFamily="34" charset="0"/>
                      </a:endParaRPr>
                    </a:p>
                  </a:txBody>
                  <a:tcPr marL="2574" marR="2574" marT="2574" marB="0" anchor="b"/>
                </a:tc>
                <a:tc>
                  <a:txBody>
                    <a:bodyPr/>
                    <a:lstStyle/>
                    <a:p>
                      <a:pPr algn="l" fontAlgn="b"/>
                      <a:r>
                        <a:rPr lang="en-US" sz="1200" b="1" u="none" strike="noStrike" dirty="0" smtClean="0">
                          <a:effectLst/>
                        </a:rPr>
                        <a:t>Clean energy product</a:t>
                      </a:r>
                      <a:r>
                        <a:rPr lang="en-US" sz="1200" b="1" u="none" strike="noStrike" baseline="0" dirty="0" smtClean="0">
                          <a:effectLst/>
                        </a:rPr>
                        <a:t> or service</a:t>
                      </a:r>
                      <a:endParaRPr lang="en-US" sz="1200" b="1" i="0" u="none" strike="noStrike" dirty="0">
                        <a:solidFill>
                          <a:srgbClr val="000000"/>
                        </a:solidFill>
                        <a:effectLst/>
                        <a:latin typeface="Calibri" panose="020F0502020204030204" pitchFamily="34" charset="0"/>
                      </a:endParaRPr>
                    </a:p>
                  </a:txBody>
                  <a:tcPr marL="2574" marR="2574" marT="2574" marB="0" anchor="b"/>
                </a:tc>
                <a:extLst>
                  <a:ext uri="{0D108BD9-81ED-4DB2-BD59-A6C34878D82A}">
                    <a16:rowId xmlns:a16="http://schemas.microsoft.com/office/drawing/2014/main" val="10000"/>
                  </a:ext>
                </a:extLst>
              </a:tr>
              <a:tr h="201586">
                <a:tc>
                  <a:txBody>
                    <a:bodyPr/>
                    <a:lstStyle/>
                    <a:p>
                      <a:pPr algn="l" fontAlgn="b"/>
                      <a:r>
                        <a:rPr lang="en-US" sz="1000" b="0" i="0" u="none" strike="noStrike" dirty="0" err="1" smtClean="0">
                          <a:effectLst/>
                          <a:latin typeface="Arial" panose="020B0604020202020204" pitchFamily="34" charset="0"/>
                        </a:rPr>
                        <a:t>Acciona</a:t>
                      </a:r>
                      <a:endParaRPr lang="en-US" sz="1000" b="0" i="0" u="none" strike="noStrike" dirty="0">
                        <a:effectLst/>
                        <a:latin typeface="Arial" panose="020B0604020202020204" pitchFamily="34" charset="0"/>
                      </a:endParaRPr>
                    </a:p>
                  </a:txBody>
                  <a:tcPr marL="7620" marR="7620" marT="7620" marB="0" anchor="ctr"/>
                </a:tc>
                <a:tc>
                  <a:txBody>
                    <a:bodyPr/>
                    <a:lstStyle/>
                    <a:p>
                      <a:pPr algn="l" fontAlgn="b"/>
                      <a:r>
                        <a:rPr lang="en-US" sz="1000" b="0" i="0" u="none" strike="noStrike">
                          <a:effectLst/>
                          <a:latin typeface="Arial" panose="020B0604020202020204" pitchFamily="34" charset="0"/>
                        </a:rPr>
                        <a:t>Spain</a:t>
                      </a:r>
                    </a:p>
                  </a:txBody>
                  <a:tcPr marL="7620" marR="7620" marT="7620" marB="0" anchor="ctr"/>
                </a:tc>
                <a:tc>
                  <a:txBody>
                    <a:bodyPr/>
                    <a:lstStyle/>
                    <a:p>
                      <a:pPr algn="l" fontAlgn="b"/>
                      <a:r>
                        <a:rPr lang="en-US" sz="1000" b="0" i="0" u="none" strike="noStrike">
                          <a:effectLst/>
                          <a:latin typeface="Arial" panose="020B0604020202020204" pitchFamily="34" charset="0"/>
                        </a:rPr>
                        <a:t>Sustainable Infrastructure and Renewable Energy</a:t>
                      </a:r>
                    </a:p>
                  </a:txBody>
                  <a:tcPr marL="7620" marR="7620" marT="7620" marB="0" anchor="ctr"/>
                </a:tc>
                <a:extLst>
                  <a:ext uri="{0D108BD9-81ED-4DB2-BD59-A6C34878D82A}">
                    <a16:rowId xmlns:a16="http://schemas.microsoft.com/office/drawing/2014/main" val="10001"/>
                  </a:ext>
                </a:extLst>
              </a:tr>
              <a:tr h="201586">
                <a:tc>
                  <a:txBody>
                    <a:bodyPr/>
                    <a:lstStyle/>
                    <a:p>
                      <a:pPr algn="l" fontAlgn="b"/>
                      <a:r>
                        <a:rPr lang="en-US" sz="1000" b="0" i="0" u="none" strike="noStrike" dirty="0" err="1">
                          <a:effectLst/>
                          <a:latin typeface="Arial" panose="020B0604020202020204" pitchFamily="34" charset="0"/>
                        </a:rPr>
                        <a:t>Xinte</a:t>
                      </a:r>
                      <a:r>
                        <a:rPr lang="en-US" sz="1000" b="0" i="0" u="none" strike="noStrike" dirty="0">
                          <a:effectLst/>
                          <a:latin typeface="Arial" panose="020B0604020202020204" pitchFamily="34" charset="0"/>
                        </a:rPr>
                        <a:t> Energy Co Ltd</a:t>
                      </a:r>
                    </a:p>
                  </a:txBody>
                  <a:tcPr marL="7620" marR="7620" marT="7620" marB="0" anchor="ctr"/>
                </a:tc>
                <a:tc>
                  <a:txBody>
                    <a:bodyPr/>
                    <a:lstStyle/>
                    <a:p>
                      <a:pPr algn="l" fontAlgn="b"/>
                      <a:r>
                        <a:rPr lang="en-US" sz="1000" b="0" i="0" u="none" strike="noStrike">
                          <a:effectLst/>
                          <a:latin typeface="Arial" panose="020B0604020202020204" pitchFamily="34" charset="0"/>
                        </a:rPr>
                        <a:t>China</a:t>
                      </a:r>
                    </a:p>
                  </a:txBody>
                  <a:tcPr marL="7620" marR="7620" marT="7620" marB="0" anchor="ctr"/>
                </a:tc>
                <a:tc>
                  <a:txBody>
                    <a:bodyPr/>
                    <a:lstStyle/>
                    <a:p>
                      <a:pPr algn="l" fontAlgn="b"/>
                      <a:r>
                        <a:rPr lang="en-US" sz="1000" b="0" i="0" u="none" strike="noStrike">
                          <a:effectLst/>
                          <a:latin typeface="Arial" panose="020B0604020202020204" pitchFamily="34" charset="0"/>
                        </a:rPr>
                        <a:t>Solar energy and wind power solutions</a:t>
                      </a:r>
                    </a:p>
                  </a:txBody>
                  <a:tcPr marL="7620" marR="7620" marT="7620" marB="0" anchor="ctr"/>
                </a:tc>
                <a:extLst>
                  <a:ext uri="{0D108BD9-81ED-4DB2-BD59-A6C34878D82A}">
                    <a16:rowId xmlns:a16="http://schemas.microsoft.com/office/drawing/2014/main" val="10002"/>
                  </a:ext>
                </a:extLst>
              </a:tr>
              <a:tr h="331913">
                <a:tc>
                  <a:txBody>
                    <a:bodyPr/>
                    <a:lstStyle/>
                    <a:p>
                      <a:pPr algn="l" fontAlgn="b"/>
                      <a:r>
                        <a:rPr lang="en-US" sz="1000" b="0" i="0" u="none" strike="noStrike" dirty="0" err="1">
                          <a:effectLst/>
                          <a:latin typeface="Arial" panose="020B0604020202020204" pitchFamily="34" charset="0"/>
                        </a:rPr>
                        <a:t>Tianneng</a:t>
                      </a:r>
                      <a:r>
                        <a:rPr lang="en-US" sz="1000" b="0" i="0" u="none" strike="noStrike" dirty="0">
                          <a:effectLst/>
                          <a:latin typeface="Arial" panose="020B0604020202020204" pitchFamily="34" charset="0"/>
                        </a:rPr>
                        <a:t> Power International Ltd</a:t>
                      </a:r>
                    </a:p>
                  </a:txBody>
                  <a:tcPr marL="7620" marR="7620" marT="7620" marB="0" anchor="ctr"/>
                </a:tc>
                <a:tc>
                  <a:txBody>
                    <a:bodyPr/>
                    <a:lstStyle/>
                    <a:p>
                      <a:pPr algn="l" fontAlgn="b"/>
                      <a:r>
                        <a:rPr lang="en-US" sz="1000" b="0" i="0" u="none" strike="noStrike" dirty="0">
                          <a:effectLst/>
                          <a:latin typeface="Arial" panose="020B0604020202020204" pitchFamily="34" charset="0"/>
                        </a:rPr>
                        <a:t>China</a:t>
                      </a:r>
                    </a:p>
                  </a:txBody>
                  <a:tcPr marL="7620" marR="7620" marT="7620" marB="0" anchor="ctr"/>
                </a:tc>
                <a:tc>
                  <a:txBody>
                    <a:bodyPr/>
                    <a:lstStyle/>
                    <a:p>
                      <a:pPr algn="l" fontAlgn="b"/>
                      <a:r>
                        <a:rPr lang="en-US" sz="1000" b="0" i="0" u="none" strike="noStrike">
                          <a:effectLst/>
                          <a:latin typeface="Arial" panose="020B0604020202020204" pitchFamily="34" charset="0"/>
                        </a:rPr>
                        <a:t>Lead-acid batteries and battery-related accessories</a:t>
                      </a:r>
                    </a:p>
                  </a:txBody>
                  <a:tcPr marL="7620" marR="7620" marT="7620" marB="0" anchor="ctr"/>
                </a:tc>
                <a:extLst>
                  <a:ext uri="{0D108BD9-81ED-4DB2-BD59-A6C34878D82A}">
                    <a16:rowId xmlns:a16="http://schemas.microsoft.com/office/drawing/2014/main" val="10003"/>
                  </a:ext>
                </a:extLst>
              </a:tr>
              <a:tr h="331913">
                <a:tc>
                  <a:txBody>
                    <a:bodyPr/>
                    <a:lstStyle/>
                    <a:p>
                      <a:pPr algn="l" fontAlgn="b"/>
                      <a:r>
                        <a:rPr lang="en-US" sz="1000" b="0" i="0" u="none" strike="noStrike" dirty="0" err="1" smtClean="0">
                          <a:effectLst/>
                          <a:latin typeface="Arial" panose="020B0604020202020204" pitchFamily="34" charset="0"/>
                        </a:rPr>
                        <a:t>Avangrid</a:t>
                      </a:r>
                      <a:endParaRPr lang="en-US" sz="1000" b="0" i="0" u="none" strike="noStrike" dirty="0">
                        <a:effectLst/>
                        <a:latin typeface="Arial" panose="020B0604020202020204" pitchFamily="34" charset="0"/>
                      </a:endParaRPr>
                    </a:p>
                  </a:txBody>
                  <a:tcPr marL="7620" marR="7620" marT="7620" marB="0" anchor="ctr"/>
                </a:tc>
                <a:tc>
                  <a:txBody>
                    <a:bodyPr/>
                    <a:lstStyle/>
                    <a:p>
                      <a:pPr algn="l" fontAlgn="b"/>
                      <a:r>
                        <a:rPr lang="en-US" sz="1000" b="0" i="0" u="none" strike="noStrike" dirty="0">
                          <a:effectLst/>
                          <a:latin typeface="Arial" panose="020B0604020202020204" pitchFamily="34" charset="0"/>
                        </a:rPr>
                        <a:t>United States of America</a:t>
                      </a:r>
                    </a:p>
                  </a:txBody>
                  <a:tcPr marL="7620" marR="7620" marT="7620" marB="0" anchor="ctr"/>
                </a:tc>
                <a:tc>
                  <a:txBody>
                    <a:bodyPr/>
                    <a:lstStyle/>
                    <a:p>
                      <a:pPr algn="l" fontAlgn="b"/>
                      <a:r>
                        <a:rPr lang="en-US" sz="1000" b="0" i="0" u="none" strike="noStrike" dirty="0">
                          <a:effectLst/>
                          <a:latin typeface="Arial" panose="020B0604020202020204" pitchFamily="34" charset="0"/>
                        </a:rPr>
                        <a:t>Renewable energy</a:t>
                      </a:r>
                    </a:p>
                  </a:txBody>
                  <a:tcPr marL="7620" marR="7620" marT="7620" marB="0" anchor="ctr"/>
                </a:tc>
                <a:extLst>
                  <a:ext uri="{0D108BD9-81ED-4DB2-BD59-A6C34878D82A}">
                    <a16:rowId xmlns:a16="http://schemas.microsoft.com/office/drawing/2014/main" val="10004"/>
                  </a:ext>
                </a:extLst>
              </a:tr>
              <a:tr h="201586">
                <a:tc>
                  <a:txBody>
                    <a:bodyPr/>
                    <a:lstStyle/>
                    <a:p>
                      <a:pPr algn="l" fontAlgn="b"/>
                      <a:r>
                        <a:rPr lang="en-US" sz="1000" b="0" i="0" u="none" strike="noStrike" dirty="0">
                          <a:effectLst/>
                          <a:latin typeface="Arial" panose="020B0604020202020204" pitchFamily="34" charset="0"/>
                        </a:rPr>
                        <a:t>Takuma Co Ltd</a:t>
                      </a:r>
                    </a:p>
                  </a:txBody>
                  <a:tcPr marL="7620" marR="7620" marT="7620" marB="0" anchor="ctr"/>
                </a:tc>
                <a:tc>
                  <a:txBody>
                    <a:bodyPr/>
                    <a:lstStyle/>
                    <a:p>
                      <a:pPr algn="l" fontAlgn="b"/>
                      <a:r>
                        <a:rPr lang="en-US" sz="1000" b="0" i="0" u="none" strike="noStrike">
                          <a:effectLst/>
                          <a:latin typeface="Arial" panose="020B0604020202020204" pitchFamily="34" charset="0"/>
                        </a:rPr>
                        <a:t>Japan</a:t>
                      </a:r>
                    </a:p>
                  </a:txBody>
                  <a:tcPr marL="7620" marR="7620" marT="7620" marB="0" anchor="ctr"/>
                </a:tc>
                <a:tc>
                  <a:txBody>
                    <a:bodyPr/>
                    <a:lstStyle/>
                    <a:p>
                      <a:pPr algn="l" fontAlgn="b"/>
                      <a:r>
                        <a:rPr lang="en-US" sz="1000" b="0" i="0" u="none" strike="noStrike" dirty="0">
                          <a:effectLst/>
                          <a:latin typeface="Arial" panose="020B0604020202020204" pitchFamily="34" charset="0"/>
                        </a:rPr>
                        <a:t>Waste treatment plants, resource recovery plants, sewage disposal plants</a:t>
                      </a:r>
                    </a:p>
                  </a:txBody>
                  <a:tcPr marL="7620" marR="7620" marT="7620" marB="0" anchor="ctr"/>
                </a:tc>
                <a:extLst>
                  <a:ext uri="{0D108BD9-81ED-4DB2-BD59-A6C34878D82A}">
                    <a16:rowId xmlns:a16="http://schemas.microsoft.com/office/drawing/2014/main" val="10005"/>
                  </a:ext>
                </a:extLst>
              </a:tr>
              <a:tr h="201586">
                <a:tc>
                  <a:txBody>
                    <a:bodyPr/>
                    <a:lstStyle/>
                    <a:p>
                      <a:pPr algn="l" fontAlgn="b"/>
                      <a:r>
                        <a:rPr lang="en-US" sz="1000" b="0" i="0" u="none" strike="noStrike" dirty="0" smtClean="0">
                          <a:effectLst/>
                          <a:latin typeface="Arial" panose="020B0604020202020204" pitchFamily="34" charset="0"/>
                        </a:rPr>
                        <a:t>Gibraltar Industries </a:t>
                      </a:r>
                      <a:r>
                        <a:rPr lang="en-US" sz="1000" b="0" i="0" u="none" strike="noStrike" dirty="0" err="1" smtClean="0">
                          <a:effectLst/>
                          <a:latin typeface="Arial" panose="020B0604020202020204" pitchFamily="34" charset="0"/>
                        </a:rPr>
                        <a:t>Inc</a:t>
                      </a:r>
                      <a:endParaRPr lang="en-US" sz="1000" b="0" i="0" u="none" strike="noStrike" dirty="0">
                        <a:effectLst/>
                        <a:latin typeface="Arial" panose="020B0604020202020204" pitchFamily="34" charset="0"/>
                      </a:endParaRPr>
                    </a:p>
                  </a:txBody>
                  <a:tcPr marL="7620" marR="7620" marT="7620" marB="0" anchor="ctr"/>
                </a:tc>
                <a:tc>
                  <a:txBody>
                    <a:bodyPr/>
                    <a:lstStyle/>
                    <a:p>
                      <a:pPr algn="l" fontAlgn="b"/>
                      <a:r>
                        <a:rPr lang="en-US" sz="1000" b="0" i="0" u="none" strike="noStrike" dirty="0" smtClean="0">
                          <a:effectLst/>
                          <a:latin typeface="Arial" panose="020B0604020202020204" pitchFamily="34" charset="0"/>
                        </a:rPr>
                        <a:t>United </a:t>
                      </a:r>
                      <a:r>
                        <a:rPr lang="en-US" sz="1000" b="0" i="0" u="none" strike="noStrike" dirty="0">
                          <a:effectLst/>
                          <a:latin typeface="Arial" panose="020B0604020202020204" pitchFamily="34" charset="0"/>
                        </a:rPr>
                        <a:t>States of America </a:t>
                      </a:r>
                    </a:p>
                  </a:txBody>
                  <a:tcPr marL="7620" marR="7620" marT="7620" marB="0" anchor="ctr"/>
                </a:tc>
                <a:tc>
                  <a:txBody>
                    <a:bodyPr/>
                    <a:lstStyle/>
                    <a:p>
                      <a:pPr algn="l" fontAlgn="b"/>
                      <a:r>
                        <a:rPr lang="en-US" sz="1000" b="0" i="0" u="none" strike="noStrike" dirty="0">
                          <a:effectLst/>
                          <a:latin typeface="Arial" panose="020B0604020202020204" pitchFamily="34" charset="0"/>
                        </a:rPr>
                        <a:t>Solar mounting systems</a:t>
                      </a:r>
                    </a:p>
                  </a:txBody>
                  <a:tcPr marL="7620" marR="7620" marT="7620" marB="0" anchor="ctr"/>
                </a:tc>
                <a:extLst>
                  <a:ext uri="{0D108BD9-81ED-4DB2-BD59-A6C34878D82A}">
                    <a16:rowId xmlns:a16="http://schemas.microsoft.com/office/drawing/2014/main" val="10006"/>
                  </a:ext>
                </a:extLst>
              </a:tr>
            </a:tbl>
          </a:graphicData>
        </a:graphic>
      </p:graphicFrame>
      <p:sp>
        <p:nvSpPr>
          <p:cNvPr id="4" name="TextBox 3"/>
          <p:cNvSpPr txBox="1"/>
          <p:nvPr/>
        </p:nvSpPr>
        <p:spPr>
          <a:xfrm>
            <a:off x="3295292" y="793630"/>
            <a:ext cx="5106836" cy="369332"/>
          </a:xfrm>
          <a:prstGeom prst="rect">
            <a:avLst/>
          </a:prstGeom>
          <a:noFill/>
        </p:spPr>
        <p:txBody>
          <a:bodyPr wrap="square" rtlCol="0">
            <a:spAutoFit/>
          </a:bodyPr>
          <a:lstStyle/>
          <a:p>
            <a:pPr algn="ctr"/>
            <a:r>
              <a:rPr lang="en-US" b="1" dirty="0" smtClean="0">
                <a:latin typeface="Gotham-Bold"/>
                <a:ea typeface="Calibri" panose="020F0502020204030204" pitchFamily="34" charset="0"/>
              </a:rPr>
              <a:t>New on 2018 Clean200</a:t>
            </a:r>
            <a:endParaRPr lang="en-US" b="1" dirty="0">
              <a:latin typeface="Gotham-Bold"/>
              <a:ea typeface="Calibri" panose="020F0502020204030204" pitchFamily="34" charset="0"/>
            </a:endParaRPr>
          </a:p>
        </p:txBody>
      </p:sp>
    </p:spTree>
    <p:extLst>
      <p:ext uri="{BB962C8B-B14F-4D97-AF65-F5344CB8AC3E}">
        <p14:creationId xmlns:p14="http://schemas.microsoft.com/office/powerpoint/2010/main" val="325309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1" y="1000481"/>
            <a:ext cx="7297946" cy="369332"/>
          </a:xfrm>
          <a:prstGeom prst="rect">
            <a:avLst/>
          </a:prstGeom>
          <a:noFill/>
        </p:spPr>
        <p:txBody>
          <a:bodyPr wrap="square" rtlCol="0">
            <a:spAutoFit/>
          </a:bodyPr>
          <a:lstStyle/>
          <a:p>
            <a:pPr algn="ctr"/>
            <a:r>
              <a:rPr lang="en-US" b="1" dirty="0" smtClean="0">
                <a:latin typeface="Gotham-Bold"/>
                <a:ea typeface="Calibri" panose="020F0502020204030204" pitchFamily="34" charset="0"/>
              </a:rPr>
              <a:t>Was on Clean200 2017 but not in 2018 Clean200 Q1/2017</a:t>
            </a:r>
            <a:endParaRPr lang="en-US" b="1" dirty="0">
              <a:latin typeface="Gotham-Bold"/>
              <a:ea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49872823"/>
              </p:ext>
            </p:extLst>
          </p:nvPr>
        </p:nvGraphicFramePr>
        <p:xfrm>
          <a:off x="1225296" y="1646812"/>
          <a:ext cx="9985248" cy="1711452"/>
        </p:xfrm>
        <a:graphic>
          <a:graphicData uri="http://schemas.openxmlformats.org/drawingml/2006/table">
            <a:tbl>
              <a:tblPr>
                <a:tableStyleId>{5C22544A-7EE6-4342-B048-85BDC9FD1C3A}</a:tableStyleId>
              </a:tblPr>
              <a:tblGrid>
                <a:gridCol w="2194560">
                  <a:extLst>
                    <a:ext uri="{9D8B030D-6E8A-4147-A177-3AD203B41FA5}">
                      <a16:colId xmlns:a16="http://schemas.microsoft.com/office/drawing/2014/main" val="20000"/>
                    </a:ext>
                  </a:extLst>
                </a:gridCol>
                <a:gridCol w="1216152">
                  <a:extLst>
                    <a:ext uri="{9D8B030D-6E8A-4147-A177-3AD203B41FA5}">
                      <a16:colId xmlns:a16="http://schemas.microsoft.com/office/drawing/2014/main" val="20001"/>
                    </a:ext>
                  </a:extLst>
                </a:gridCol>
                <a:gridCol w="3203067">
                  <a:extLst>
                    <a:ext uri="{9D8B030D-6E8A-4147-A177-3AD203B41FA5}">
                      <a16:colId xmlns:a16="http://schemas.microsoft.com/office/drawing/2014/main" val="20002"/>
                    </a:ext>
                  </a:extLst>
                </a:gridCol>
                <a:gridCol w="3371469">
                  <a:extLst>
                    <a:ext uri="{9D8B030D-6E8A-4147-A177-3AD203B41FA5}">
                      <a16:colId xmlns:a16="http://schemas.microsoft.com/office/drawing/2014/main" val="20003"/>
                    </a:ext>
                  </a:extLst>
                </a:gridCol>
              </a:tblGrid>
              <a:tr h="233172">
                <a:tc>
                  <a:txBody>
                    <a:bodyPr/>
                    <a:lstStyle/>
                    <a:p>
                      <a:pPr algn="l" fontAlgn="b"/>
                      <a:r>
                        <a:rPr lang="en-US" sz="1200" b="1" u="none" strike="noStrike" dirty="0">
                          <a:effectLst/>
                        </a:rPr>
                        <a:t>Company </a:t>
                      </a:r>
                      <a:r>
                        <a:rPr lang="en-US" sz="1200" b="1" u="none" strike="noStrike" dirty="0" smtClean="0">
                          <a:effectLst/>
                        </a:rPr>
                        <a:t>Name</a:t>
                      </a:r>
                      <a:endParaRPr lang="en-US" sz="1200" b="1" i="0" u="none" strike="noStrike" dirty="0">
                        <a:solidFill>
                          <a:srgbClr val="000000"/>
                        </a:solidFill>
                        <a:effectLst/>
                        <a:latin typeface="Calibri" panose="020F0502020204030204" pitchFamily="34" charset="0"/>
                      </a:endParaRPr>
                    </a:p>
                  </a:txBody>
                  <a:tcPr marL="2743" marR="2743" marT="2743" marB="0" anchor="ctr"/>
                </a:tc>
                <a:tc>
                  <a:txBody>
                    <a:bodyPr/>
                    <a:lstStyle/>
                    <a:p>
                      <a:pPr algn="l" fontAlgn="b"/>
                      <a:r>
                        <a:rPr lang="en-US" sz="1200" b="1" u="none" strike="noStrike" dirty="0">
                          <a:effectLst/>
                        </a:rPr>
                        <a:t>Country</a:t>
                      </a:r>
                      <a:endParaRPr lang="en-US" sz="1200" b="1" i="0" u="none" strike="noStrike" dirty="0">
                        <a:solidFill>
                          <a:srgbClr val="000000"/>
                        </a:solidFill>
                        <a:effectLst/>
                        <a:latin typeface="Calibri" panose="020F0502020204030204" pitchFamily="34" charset="0"/>
                      </a:endParaRPr>
                    </a:p>
                  </a:txBody>
                  <a:tcPr marL="2743" marR="2743" marT="2743" marB="0" anchor="ctr"/>
                </a:tc>
                <a:tc>
                  <a:txBody>
                    <a:bodyPr/>
                    <a:lstStyle/>
                    <a:p>
                      <a:pPr algn="l" fontAlgn="b"/>
                      <a:r>
                        <a:rPr lang="en-US" sz="1200" b="1" u="none" strike="noStrike" dirty="0">
                          <a:effectLst/>
                        </a:rPr>
                        <a:t>GICS </a:t>
                      </a:r>
                      <a:r>
                        <a:rPr lang="en-US" sz="1200" b="1" u="none" strike="noStrike" dirty="0" smtClean="0">
                          <a:effectLst/>
                        </a:rPr>
                        <a:t>sub-Industry </a:t>
                      </a:r>
                      <a:r>
                        <a:rPr lang="en-US" sz="1200" b="1" u="none" strike="noStrike" dirty="0">
                          <a:effectLst/>
                        </a:rPr>
                        <a:t>Name</a:t>
                      </a:r>
                      <a:endParaRPr lang="en-US" sz="1200" b="1" i="0" u="none" strike="noStrike" dirty="0">
                        <a:solidFill>
                          <a:srgbClr val="000000"/>
                        </a:solidFill>
                        <a:effectLst/>
                        <a:latin typeface="Calibri" panose="020F0502020204030204" pitchFamily="34" charset="0"/>
                      </a:endParaRPr>
                    </a:p>
                  </a:txBody>
                  <a:tcPr marL="2743" marR="2743" marT="2743" marB="0" anchor="ctr"/>
                </a:tc>
                <a:tc>
                  <a:txBody>
                    <a:bodyPr/>
                    <a:lstStyle/>
                    <a:p>
                      <a:pPr algn="l" fontAlgn="b"/>
                      <a:r>
                        <a:rPr lang="en-US" sz="1200" b="1" u="none" strike="noStrike" dirty="0">
                          <a:effectLst/>
                        </a:rPr>
                        <a:t>Reason</a:t>
                      </a:r>
                      <a:endParaRPr lang="en-US" sz="1200" b="1" i="0" u="none" strike="noStrike" dirty="0">
                        <a:solidFill>
                          <a:srgbClr val="000000"/>
                        </a:solidFill>
                        <a:effectLst/>
                        <a:latin typeface="Calibri" panose="020F0502020204030204" pitchFamily="34" charset="0"/>
                      </a:endParaRPr>
                    </a:p>
                  </a:txBody>
                  <a:tcPr marL="2743" marR="2743" marT="2743" marB="0" anchor="ctr"/>
                </a:tc>
                <a:extLst>
                  <a:ext uri="{0D108BD9-81ED-4DB2-BD59-A6C34878D82A}">
                    <a16:rowId xmlns:a16="http://schemas.microsoft.com/office/drawing/2014/main" val="10000"/>
                  </a:ext>
                </a:extLst>
              </a:tr>
              <a:tr h="233172">
                <a:tc>
                  <a:txBody>
                    <a:bodyPr/>
                    <a:lstStyle/>
                    <a:p>
                      <a:pPr algn="l" fontAlgn="b"/>
                      <a:r>
                        <a:rPr lang="en-US" sz="1000" b="0" i="0" u="none" strike="noStrike" kern="1200" dirty="0" err="1">
                          <a:solidFill>
                            <a:schemeClr val="dk1"/>
                          </a:solidFill>
                          <a:effectLst/>
                          <a:latin typeface="Arial" panose="020B0604020202020204" pitchFamily="34" charset="0"/>
                          <a:ea typeface="+mn-ea"/>
                          <a:cs typeface="+mn-cs"/>
                        </a:rPr>
                        <a:t>Tbea</a:t>
                      </a:r>
                      <a:r>
                        <a:rPr lang="en-US" sz="1000" b="0" i="0" u="none" strike="noStrike" kern="1200" dirty="0">
                          <a:solidFill>
                            <a:schemeClr val="dk1"/>
                          </a:solidFill>
                          <a:effectLst/>
                          <a:latin typeface="Arial" panose="020B0604020202020204" pitchFamily="34" charset="0"/>
                          <a:ea typeface="+mn-ea"/>
                          <a:cs typeface="+mn-cs"/>
                        </a:rPr>
                        <a:t> Co Ltd</a:t>
                      </a:r>
                    </a:p>
                  </a:txBody>
                  <a:tcPr marL="7620" marR="7620" marT="7620" marB="0" anchor="ctr"/>
                </a:tc>
                <a:tc>
                  <a:txBody>
                    <a:bodyPr/>
                    <a:lstStyle/>
                    <a:p>
                      <a:pPr algn="l" fontAlgn="b"/>
                      <a:r>
                        <a:rPr lang="en-US" sz="1000" b="0" i="0" u="none" strike="noStrike" kern="1200">
                          <a:solidFill>
                            <a:schemeClr val="dk1"/>
                          </a:solidFill>
                          <a:effectLst/>
                          <a:latin typeface="Arial" panose="020B0604020202020204" pitchFamily="34" charset="0"/>
                          <a:ea typeface="+mn-ea"/>
                          <a:cs typeface="+mn-cs"/>
                        </a:rPr>
                        <a:t>China</a:t>
                      </a:r>
                    </a:p>
                  </a:txBody>
                  <a:tcPr marL="7620" marR="7620" marT="7620" marB="0" anchor="ctr"/>
                </a:tc>
                <a:tc>
                  <a:txBody>
                    <a:bodyPr/>
                    <a:lstStyle/>
                    <a:p>
                      <a:pPr algn="l" fontAlgn="b"/>
                      <a:r>
                        <a:rPr lang="en-US" sz="1000" b="0" i="0" u="none" strike="noStrike" kern="1200">
                          <a:solidFill>
                            <a:schemeClr val="dk1"/>
                          </a:solidFill>
                          <a:effectLst/>
                          <a:latin typeface="Arial" panose="020B0604020202020204" pitchFamily="34" charset="0"/>
                          <a:ea typeface="+mn-ea"/>
                          <a:cs typeface="+mn-cs"/>
                        </a:rPr>
                        <a:t>Electrical Components &amp; Equipment</a:t>
                      </a:r>
                    </a:p>
                  </a:txBody>
                  <a:tcPr marL="7620" marR="7620" marT="7620" marB="0" anchor="ctr"/>
                </a:tc>
                <a:tc>
                  <a:txBody>
                    <a:bodyPr/>
                    <a:lstStyle/>
                    <a:p>
                      <a:pPr algn="l" fontAlgn="b"/>
                      <a:r>
                        <a:rPr lang="en-US" sz="1000" b="0" i="0" u="none" strike="noStrike" kern="1200" dirty="0" smtClean="0">
                          <a:solidFill>
                            <a:schemeClr val="dk1"/>
                          </a:solidFill>
                          <a:effectLst/>
                          <a:latin typeface="Arial" panose="020B0604020202020204" pitchFamily="34" charset="0"/>
                          <a:ea typeface="+mn-ea"/>
                          <a:cs typeface="+mn-cs"/>
                        </a:rPr>
                        <a:t>Excluded – thermal coal mining</a:t>
                      </a:r>
                      <a:endParaRPr lang="en-US" sz="1000" b="0" i="0" u="none" strike="noStrike" kern="1200" dirty="0">
                        <a:solidFill>
                          <a:schemeClr val="dk1"/>
                        </a:solidFill>
                        <a:effectLst/>
                        <a:latin typeface="Arial" panose="020B0604020202020204" pitchFamily="34" charset="0"/>
                        <a:ea typeface="+mn-ea"/>
                        <a:cs typeface="+mn-cs"/>
                      </a:endParaRPr>
                    </a:p>
                  </a:txBody>
                  <a:tcPr marL="2743" marR="2743" marT="2743" marB="0" anchor="ctr"/>
                </a:tc>
                <a:extLst>
                  <a:ext uri="{0D108BD9-81ED-4DB2-BD59-A6C34878D82A}">
                    <a16:rowId xmlns:a16="http://schemas.microsoft.com/office/drawing/2014/main" val="10001"/>
                  </a:ext>
                </a:extLst>
              </a:tr>
              <a:tr h="233172">
                <a:tc>
                  <a:txBody>
                    <a:bodyPr/>
                    <a:lstStyle/>
                    <a:p>
                      <a:pPr algn="l" fontAlgn="b"/>
                      <a:r>
                        <a:rPr lang="en-US" sz="1000" b="0" i="0" u="none" strike="noStrike" kern="1200" dirty="0" err="1">
                          <a:solidFill>
                            <a:schemeClr val="dk1"/>
                          </a:solidFill>
                          <a:effectLst/>
                          <a:latin typeface="Arial" panose="020B0604020202020204" pitchFamily="34" charset="0"/>
                          <a:ea typeface="+mn-ea"/>
                          <a:cs typeface="+mn-cs"/>
                        </a:rPr>
                        <a:t>Senvion</a:t>
                      </a:r>
                      <a:r>
                        <a:rPr lang="en-US" sz="1000" b="0" i="0" u="none" strike="noStrike" kern="1200" dirty="0">
                          <a:solidFill>
                            <a:schemeClr val="dk1"/>
                          </a:solidFill>
                          <a:effectLst/>
                          <a:latin typeface="Arial" panose="020B0604020202020204" pitchFamily="34" charset="0"/>
                          <a:ea typeface="+mn-ea"/>
                          <a:cs typeface="+mn-cs"/>
                        </a:rPr>
                        <a:t> Sa</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Luxembourg</a:t>
                      </a:r>
                    </a:p>
                  </a:txBody>
                  <a:tcPr marL="7620" marR="7620" marT="7620" marB="0" anchor="ctr"/>
                </a:tc>
                <a:tc>
                  <a:txBody>
                    <a:bodyPr/>
                    <a:lstStyle/>
                    <a:p>
                      <a:pPr algn="l" fontAlgn="b"/>
                      <a:r>
                        <a:rPr lang="en-US" sz="1000" b="0" i="0" u="none" strike="noStrike" kern="1200">
                          <a:solidFill>
                            <a:schemeClr val="dk1"/>
                          </a:solidFill>
                          <a:effectLst/>
                          <a:latin typeface="Arial" panose="020B0604020202020204" pitchFamily="34" charset="0"/>
                          <a:ea typeface="+mn-ea"/>
                          <a:cs typeface="+mn-cs"/>
                        </a:rPr>
                        <a:t>Heavy Electrical Equipment</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Under US$1bil market cap</a:t>
                      </a:r>
                    </a:p>
                  </a:txBody>
                  <a:tcPr marL="2743" marR="2743" marT="2743" marB="0" anchor="ctr"/>
                </a:tc>
                <a:extLst>
                  <a:ext uri="{0D108BD9-81ED-4DB2-BD59-A6C34878D82A}">
                    <a16:rowId xmlns:a16="http://schemas.microsoft.com/office/drawing/2014/main" val="10002"/>
                  </a:ext>
                </a:extLst>
              </a:tr>
              <a:tr h="233172">
                <a:tc>
                  <a:txBody>
                    <a:bodyPr/>
                    <a:lstStyle/>
                    <a:p>
                      <a:pPr algn="l" fontAlgn="b"/>
                      <a:r>
                        <a:rPr lang="en-US" sz="1000" b="0" i="0" u="none" strike="noStrike" kern="1200">
                          <a:solidFill>
                            <a:schemeClr val="dk1"/>
                          </a:solidFill>
                          <a:effectLst/>
                          <a:latin typeface="Arial" panose="020B0604020202020204" pitchFamily="34" charset="0"/>
                          <a:ea typeface="+mn-ea"/>
                          <a:cs typeface="+mn-cs"/>
                        </a:rPr>
                        <a:t>Caverion Corp</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Finland</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Diversified Support Services</a:t>
                      </a:r>
                    </a:p>
                  </a:txBody>
                  <a:tcPr marL="7620" marR="7620" marT="7620" marB="0" anchor="ctr"/>
                </a:tc>
                <a:tc>
                  <a:txBody>
                    <a:bodyPr/>
                    <a:lstStyle/>
                    <a:p>
                      <a:pPr algn="l" fontAlgn="b"/>
                      <a:r>
                        <a:rPr lang="en-US" sz="1000" b="0" i="0" u="none" strike="noStrike" kern="1200" dirty="0" smtClean="0">
                          <a:solidFill>
                            <a:schemeClr val="dk1"/>
                          </a:solidFill>
                          <a:effectLst/>
                          <a:latin typeface="Arial" panose="020B0604020202020204" pitchFamily="34" charset="0"/>
                          <a:ea typeface="+mn-ea"/>
                          <a:cs typeface="+mn-cs"/>
                        </a:rPr>
                        <a:t>Under US$1bil market cap</a:t>
                      </a:r>
                      <a:endParaRPr lang="en-US" sz="1000" b="0" i="0" u="none" strike="noStrike" kern="1200" dirty="0">
                        <a:solidFill>
                          <a:schemeClr val="dk1"/>
                        </a:solidFill>
                        <a:effectLst/>
                        <a:latin typeface="Arial" panose="020B0604020202020204" pitchFamily="34" charset="0"/>
                        <a:ea typeface="+mn-ea"/>
                        <a:cs typeface="+mn-cs"/>
                      </a:endParaRPr>
                    </a:p>
                  </a:txBody>
                  <a:tcPr marL="2743" marR="2743" marT="2743" marB="0" anchor="ctr"/>
                </a:tc>
                <a:extLst>
                  <a:ext uri="{0D108BD9-81ED-4DB2-BD59-A6C34878D82A}">
                    <a16:rowId xmlns:a16="http://schemas.microsoft.com/office/drawing/2014/main" val="10003"/>
                  </a:ext>
                </a:extLst>
              </a:tr>
              <a:tr h="233172">
                <a:tc>
                  <a:txBody>
                    <a:bodyPr/>
                    <a:lstStyle/>
                    <a:p>
                      <a:pPr algn="l" fontAlgn="b"/>
                      <a:r>
                        <a:rPr lang="en-US" sz="1000" b="0" i="0" u="none" strike="noStrike" kern="1200">
                          <a:solidFill>
                            <a:schemeClr val="dk1"/>
                          </a:solidFill>
                          <a:effectLst/>
                          <a:latin typeface="Arial" panose="020B0604020202020204" pitchFamily="34" charset="0"/>
                          <a:ea typeface="+mn-ea"/>
                          <a:cs typeface="+mn-cs"/>
                        </a:rPr>
                        <a:t>Hanergy Thin Film Power Group</a:t>
                      </a:r>
                    </a:p>
                  </a:txBody>
                  <a:tcPr marL="7620" marR="7620" marT="7620" marB="0" anchor="ctr"/>
                </a:tc>
                <a:tc>
                  <a:txBody>
                    <a:bodyPr/>
                    <a:lstStyle/>
                    <a:p>
                      <a:pPr algn="l" fontAlgn="b"/>
                      <a:r>
                        <a:rPr lang="en-US" sz="1000" b="0" i="0" u="none" strike="noStrike" kern="1200">
                          <a:solidFill>
                            <a:schemeClr val="dk1"/>
                          </a:solidFill>
                          <a:effectLst/>
                          <a:latin typeface="Arial" panose="020B0604020202020204" pitchFamily="34" charset="0"/>
                          <a:ea typeface="+mn-ea"/>
                          <a:cs typeface="+mn-cs"/>
                        </a:rPr>
                        <a:t>Hong Kong</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Semiconductor Equipment</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Under US$1bil market cap</a:t>
                      </a:r>
                    </a:p>
                  </a:txBody>
                  <a:tcPr marL="2743" marR="2743" marT="2743" marB="0" anchor="ctr"/>
                </a:tc>
                <a:extLst>
                  <a:ext uri="{0D108BD9-81ED-4DB2-BD59-A6C34878D82A}">
                    <a16:rowId xmlns:a16="http://schemas.microsoft.com/office/drawing/2014/main" val="10004"/>
                  </a:ext>
                </a:extLst>
              </a:tr>
              <a:tr h="233172">
                <a:tc>
                  <a:txBody>
                    <a:bodyPr/>
                    <a:lstStyle/>
                    <a:p>
                      <a:pPr algn="l" fontAlgn="b"/>
                      <a:r>
                        <a:rPr lang="en-US" sz="1000" b="0" i="0" u="none" strike="noStrike" kern="1200">
                          <a:solidFill>
                            <a:schemeClr val="dk1"/>
                          </a:solidFill>
                          <a:effectLst/>
                          <a:latin typeface="Arial" panose="020B0604020202020204" pitchFamily="34" charset="0"/>
                          <a:ea typeface="+mn-ea"/>
                          <a:cs typeface="+mn-cs"/>
                        </a:rPr>
                        <a:t>Beijing Sifang Automation</a:t>
                      </a:r>
                    </a:p>
                  </a:txBody>
                  <a:tcPr marL="7620" marR="7620" marT="7620" marB="0" anchor="ctr"/>
                </a:tc>
                <a:tc>
                  <a:txBody>
                    <a:bodyPr/>
                    <a:lstStyle/>
                    <a:p>
                      <a:pPr algn="l" fontAlgn="b"/>
                      <a:r>
                        <a:rPr lang="en-US" sz="1000" b="0" i="0" u="none" strike="noStrike" kern="1200">
                          <a:solidFill>
                            <a:schemeClr val="dk1"/>
                          </a:solidFill>
                          <a:effectLst/>
                          <a:latin typeface="Arial" panose="020B0604020202020204" pitchFamily="34" charset="0"/>
                          <a:ea typeface="+mn-ea"/>
                          <a:cs typeface="+mn-cs"/>
                        </a:rPr>
                        <a:t>China</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Electrical Components &amp; Equipment</a:t>
                      </a:r>
                    </a:p>
                  </a:txBody>
                  <a:tcPr marL="7620" marR="7620" marT="7620" marB="0" anchor="ctr"/>
                </a:tc>
                <a:tc>
                  <a:txBody>
                    <a:bodyPr/>
                    <a:lstStyle/>
                    <a:p>
                      <a:pPr algn="l" fontAlgn="b"/>
                      <a:r>
                        <a:rPr lang="en-US" sz="1000" b="0" i="0" u="none" strike="noStrike" kern="1200" dirty="0" smtClean="0">
                          <a:solidFill>
                            <a:schemeClr val="dk1"/>
                          </a:solidFill>
                          <a:effectLst/>
                          <a:latin typeface="Arial" panose="020B0604020202020204" pitchFamily="34" charset="0"/>
                          <a:ea typeface="+mn-ea"/>
                          <a:cs typeface="+mn-cs"/>
                        </a:rPr>
                        <a:t>Under US$1bil market cap</a:t>
                      </a:r>
                      <a:endParaRPr lang="en-US" sz="1000" b="0" i="0" u="none" strike="noStrike" kern="1200" dirty="0">
                        <a:solidFill>
                          <a:schemeClr val="dk1"/>
                        </a:solidFill>
                        <a:effectLst/>
                        <a:latin typeface="Arial" panose="020B0604020202020204" pitchFamily="34" charset="0"/>
                        <a:ea typeface="+mn-ea"/>
                        <a:cs typeface="+mn-cs"/>
                      </a:endParaRPr>
                    </a:p>
                  </a:txBody>
                  <a:tcPr marL="2743" marR="2743" marT="2743" marB="0" anchor="ctr"/>
                </a:tc>
                <a:extLst>
                  <a:ext uri="{0D108BD9-81ED-4DB2-BD59-A6C34878D82A}">
                    <a16:rowId xmlns:a16="http://schemas.microsoft.com/office/drawing/2014/main" val="10005"/>
                  </a:ext>
                </a:extLst>
              </a:tr>
              <a:tr h="233172">
                <a:tc>
                  <a:txBody>
                    <a:bodyPr/>
                    <a:lstStyle/>
                    <a:p>
                      <a:pPr algn="l" fontAlgn="b"/>
                      <a:r>
                        <a:rPr lang="en-US" sz="1000" b="0" i="0" u="none" strike="noStrike" kern="1200" dirty="0" err="1">
                          <a:solidFill>
                            <a:schemeClr val="dk1"/>
                          </a:solidFill>
                          <a:effectLst/>
                          <a:latin typeface="Arial" panose="020B0604020202020204" pitchFamily="34" charset="0"/>
                          <a:ea typeface="+mn-ea"/>
                          <a:cs typeface="+mn-cs"/>
                        </a:rPr>
                        <a:t>Veeco</a:t>
                      </a:r>
                      <a:r>
                        <a:rPr lang="en-US" sz="1000" b="0" i="0" u="none" strike="noStrike" kern="1200" dirty="0">
                          <a:solidFill>
                            <a:schemeClr val="dk1"/>
                          </a:solidFill>
                          <a:effectLst/>
                          <a:latin typeface="Arial" panose="020B0604020202020204" pitchFamily="34" charset="0"/>
                          <a:ea typeface="+mn-ea"/>
                          <a:cs typeface="+mn-cs"/>
                        </a:rPr>
                        <a:t> Instruments </a:t>
                      </a:r>
                      <a:r>
                        <a:rPr lang="en-US" sz="1000" b="0" i="0" u="none" strike="noStrike" kern="1200" dirty="0" err="1">
                          <a:solidFill>
                            <a:schemeClr val="dk1"/>
                          </a:solidFill>
                          <a:effectLst/>
                          <a:latin typeface="Arial" panose="020B0604020202020204" pitchFamily="34" charset="0"/>
                          <a:ea typeface="+mn-ea"/>
                          <a:cs typeface="+mn-cs"/>
                        </a:rPr>
                        <a:t>Inc</a:t>
                      </a:r>
                      <a:endParaRPr lang="en-US" sz="1000" b="0" i="0" u="none" strike="noStrike" kern="1200" dirty="0">
                        <a:solidFill>
                          <a:schemeClr val="dk1"/>
                        </a:solidFill>
                        <a:effectLst/>
                        <a:latin typeface="Arial" panose="020B0604020202020204" pitchFamily="34" charset="0"/>
                        <a:ea typeface="+mn-ea"/>
                        <a:cs typeface="+mn-cs"/>
                      </a:endParaRP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United States of America</a:t>
                      </a:r>
                    </a:p>
                  </a:txBody>
                  <a:tcPr marL="7620" marR="7620" marT="7620" marB="0" anchor="ctr"/>
                </a:tc>
                <a:tc>
                  <a:txBody>
                    <a:bodyPr/>
                    <a:lstStyle/>
                    <a:p>
                      <a:pPr algn="l" fontAlgn="b"/>
                      <a:r>
                        <a:rPr lang="en-US" sz="1000" b="0" i="0" u="none" strike="noStrike" kern="1200" dirty="0">
                          <a:solidFill>
                            <a:schemeClr val="dk1"/>
                          </a:solidFill>
                          <a:effectLst/>
                          <a:latin typeface="Arial" panose="020B0604020202020204" pitchFamily="34" charset="0"/>
                          <a:ea typeface="+mn-ea"/>
                          <a:cs typeface="+mn-cs"/>
                        </a:rPr>
                        <a:t>Semiconductor Equipment</a:t>
                      </a:r>
                    </a:p>
                  </a:txBody>
                  <a:tcPr marL="7620" marR="7620" marT="7620" marB="0" anchor="ctr"/>
                </a:tc>
                <a:tc>
                  <a:txBody>
                    <a:bodyPr/>
                    <a:lstStyle/>
                    <a:p>
                      <a:pPr algn="l" fontAlgn="b"/>
                      <a:r>
                        <a:rPr lang="en-US" sz="1000" b="0" i="0" u="none" strike="noStrike" kern="1200" dirty="0" smtClean="0">
                          <a:solidFill>
                            <a:schemeClr val="dk1"/>
                          </a:solidFill>
                          <a:effectLst/>
                          <a:latin typeface="Arial" panose="020B0604020202020204" pitchFamily="34" charset="0"/>
                          <a:ea typeface="+mn-ea"/>
                          <a:cs typeface="+mn-cs"/>
                        </a:rPr>
                        <a:t>Under US$1bil market cap</a:t>
                      </a:r>
                      <a:endParaRPr lang="en-US" sz="1000" b="0" i="0" u="none" strike="noStrike" kern="1200" dirty="0">
                        <a:solidFill>
                          <a:schemeClr val="dk1"/>
                        </a:solidFill>
                        <a:effectLst/>
                        <a:latin typeface="Arial" panose="020B0604020202020204" pitchFamily="34" charset="0"/>
                        <a:ea typeface="+mn-ea"/>
                        <a:cs typeface="+mn-cs"/>
                      </a:endParaRPr>
                    </a:p>
                  </a:txBody>
                  <a:tcPr marL="2743" marR="2743" marT="2743"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03484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940526"/>
            <a:ext cx="9509760" cy="5570756"/>
          </a:xfrm>
          <a:prstGeom prst="rect">
            <a:avLst/>
          </a:prstGeom>
        </p:spPr>
        <p:txBody>
          <a:bodyPr wrap="square">
            <a:spAutoFit/>
          </a:bodyPr>
          <a:lstStyle/>
          <a:p>
            <a:r>
              <a:rPr lang="en-US" sz="1400" b="1" dirty="0"/>
              <a:t>Carbon Clean 200 Report</a:t>
            </a:r>
            <a:endParaRPr lang="en-CA" sz="1400" dirty="0"/>
          </a:p>
          <a:p>
            <a:r>
              <a:rPr lang="en-US" sz="1200" b="1" dirty="0"/>
              <a:t> </a:t>
            </a:r>
            <a:endParaRPr lang="en-CA" sz="1200" dirty="0"/>
          </a:p>
          <a:p>
            <a:r>
              <a:rPr lang="en-US" b="1" dirty="0"/>
              <a:t>DISCLAIMER</a:t>
            </a:r>
            <a:endParaRPr lang="en-CA" dirty="0"/>
          </a:p>
          <a:p>
            <a:r>
              <a:rPr lang="en-US" sz="1200" dirty="0"/>
              <a:t> </a:t>
            </a:r>
            <a:endParaRPr lang="en-CA" sz="1200" dirty="0"/>
          </a:p>
          <a:p>
            <a:r>
              <a:rPr lang="en-US" sz="1200" dirty="0"/>
              <a:t>The aggregated data comprising the Clean200™ represents a snapshot of the top-ranked “clean” companies as measured by total green energy revenue based on a methodology developed by Corporate Knights and </a:t>
            </a:r>
            <a:r>
              <a:rPr lang="en-US" sz="1200" i="1" dirty="0"/>
              <a:t>As You Sow </a:t>
            </a:r>
            <a:r>
              <a:rPr lang="en-US" sz="1200" dirty="0"/>
              <a:t>from data in the Bloomberg New Energy Finance database. The list should not be considered current or complete, or a substitute for financial data provided by a licensed financial advisor. Estimation methodologies are subject to limitations in modelling and measurement.</a:t>
            </a:r>
            <a:endParaRPr lang="en-CA" sz="1200" dirty="0"/>
          </a:p>
          <a:p>
            <a:r>
              <a:rPr lang="en-US" sz="1200" dirty="0"/>
              <a:t> </a:t>
            </a:r>
            <a:endParaRPr lang="en-CA" sz="1200" dirty="0"/>
          </a:p>
          <a:p>
            <a:r>
              <a:rPr lang="en-US" sz="1200" dirty="0"/>
              <a:t>The information provided in the Clean200 and in this report is provided “AS IS” without warranty of any kind.  Corporate Knights and </a:t>
            </a:r>
            <a:r>
              <a:rPr lang="en-US" sz="1200" i="1" dirty="0"/>
              <a:t>As You Sow </a:t>
            </a:r>
            <a:r>
              <a:rPr lang="en-US" sz="1200" dirty="0"/>
              <a:t>each makes no representations and provides no warranties regarding any information or opinions provided herein, including, but not limited to, the advisability of investing in any particular company or investment fund or other vehicle. While we have obtained information believed to be objectively reliable, neither </a:t>
            </a:r>
            <a:r>
              <a:rPr lang="en-US" sz="1200" i="1" dirty="0"/>
              <a:t>As You Sow </a:t>
            </a:r>
            <a:r>
              <a:rPr lang="en-US" sz="1200" dirty="0"/>
              <a:t>nor Corporate Knights, or any of each of their employees, officers, directors, trustees, or agents, shall be responsible or liable, directly or indirectly, for any damage or loss caused or alleged to be caused by or in connection with use of or reliance on any information contained herein, including, but not limited to, lost profits or punitive or consequential damages. Past performance is not indicative of future returns.</a:t>
            </a:r>
            <a:endParaRPr lang="en-CA" sz="1200" dirty="0"/>
          </a:p>
          <a:p>
            <a:r>
              <a:rPr lang="en-US" sz="1200" dirty="0"/>
              <a:t> </a:t>
            </a:r>
            <a:endParaRPr lang="en-CA" sz="1200" dirty="0"/>
          </a:p>
          <a:p>
            <a:r>
              <a:rPr lang="en-US" sz="1200" i="1" dirty="0"/>
              <a:t>As You Sow </a:t>
            </a:r>
            <a:r>
              <a:rPr lang="en-US" sz="1200" dirty="0"/>
              <a:t>and Corporate Knights do not provide investment, financial planning, legal or tax advice. We are neither licensed nor qualified to provide any such advice. The content of our programming, publications and presentations is provided for informational and educational purposes only, and should not be considered as information sufficient upon which to base any decisions on investing, purchases, sales, trades, or any other investment transactions. We do not express an opinion on the future or expected value of any security or other interest and do not explicitly or implicitly recommend or suggest an investment strategy of any kind.</a:t>
            </a:r>
            <a:endParaRPr lang="en-CA" sz="1200" dirty="0"/>
          </a:p>
          <a:p>
            <a:r>
              <a:rPr lang="en-US" sz="1200" dirty="0"/>
              <a:t> </a:t>
            </a:r>
            <a:endParaRPr lang="en-CA" sz="1200" dirty="0"/>
          </a:p>
          <a:p>
            <a:r>
              <a:rPr lang="en-US" sz="1200" dirty="0"/>
              <a:t>Our events, websites, and promotional materials may contain external links to other resources, and may contain comments or statements by individuals who do not represent </a:t>
            </a:r>
            <a:r>
              <a:rPr lang="en-US" sz="1200" i="1" dirty="0"/>
              <a:t>As You Sow </a:t>
            </a:r>
            <a:r>
              <a:rPr lang="en-US" sz="1200" dirty="0"/>
              <a:t>or Corporate Knights. </a:t>
            </a:r>
            <a:r>
              <a:rPr lang="en-US" sz="1200" i="1" dirty="0"/>
              <a:t>As You Sow </a:t>
            </a:r>
            <a:r>
              <a:rPr lang="en-US" sz="1200" dirty="0"/>
              <a:t>and Corporate Knights have no control over, and assume no responsibility for, the content, privacy policies, or practices of any third party websites or services that you may access as a result of our programming.  </a:t>
            </a:r>
            <a:r>
              <a:rPr lang="en-US" sz="1200" i="1" dirty="0"/>
              <a:t>As You Sow </a:t>
            </a:r>
            <a:r>
              <a:rPr lang="en-US" sz="1200" dirty="0"/>
              <a:t>and Corporate Knights shall not be responsible or liable, directly or indirectly, for any damage or loss caused or alleged to be caused by or in connection with use of or reliance on any such content, goods or services available on or through any such websites or services.  </a:t>
            </a:r>
            <a:endParaRPr lang="en-CA" sz="1200" dirty="0"/>
          </a:p>
          <a:p>
            <a:r>
              <a:rPr lang="en-US" sz="1200" dirty="0"/>
              <a:t> </a:t>
            </a:r>
            <a:endParaRPr lang="en-CA" sz="1200" dirty="0"/>
          </a:p>
          <a:p>
            <a:r>
              <a:rPr lang="en-US" sz="1200" dirty="0"/>
              <a:t>Copyright © </a:t>
            </a:r>
            <a:r>
              <a:rPr lang="en-US" sz="1200" dirty="0" smtClean="0"/>
              <a:t>2018 </a:t>
            </a:r>
            <a:r>
              <a:rPr lang="en-US" sz="1200" i="1" dirty="0"/>
              <a:t>As You Sow </a:t>
            </a:r>
            <a:r>
              <a:rPr lang="en-US" sz="1200" dirty="0"/>
              <a:t>and Corporate Knights. All rights reserved.</a:t>
            </a:r>
            <a:endParaRPr lang="en-CA"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nvSpPr>
        <p:spPr bwMode="auto">
          <a:xfrm>
            <a:off x="1795663" y="6750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algn="ctr" eaLnBrk="0" fontAlgn="base" hangingPunct="0"/>
            <a:r>
              <a:rPr lang="en-US" sz="4400" b="1" dirty="0" smtClean="0">
                <a:solidFill>
                  <a:srgbClr val="00813D"/>
                </a:solidFill>
                <a:ea typeface="ＭＳ Ｐゴシック"/>
                <a:cs typeface="Times New Roman"/>
              </a:rPr>
              <a:t>Q &amp; A with Featured Panelists</a:t>
            </a:r>
            <a:endParaRPr lang="en-US" sz="1000" dirty="0">
              <a:solidFill>
                <a:srgbClr val="000000"/>
              </a:solidFill>
              <a:latin typeface="Times"/>
              <a:ea typeface="ＭＳ 明朝"/>
              <a:cs typeface="Times New Roman"/>
            </a:endParaRPr>
          </a:p>
        </p:txBody>
      </p:sp>
      <p:sp>
        <p:nvSpPr>
          <p:cNvPr id="11" name="TextBox 10"/>
          <p:cNvSpPr txBox="1"/>
          <p:nvPr/>
        </p:nvSpPr>
        <p:spPr>
          <a:xfrm>
            <a:off x="4741539" y="4693064"/>
            <a:ext cx="2194560" cy="923330"/>
          </a:xfrm>
          <a:prstGeom prst="rect">
            <a:avLst/>
          </a:prstGeom>
          <a:noFill/>
        </p:spPr>
        <p:txBody>
          <a:bodyPr wrap="square">
            <a:spAutoFit/>
          </a:bodyPr>
          <a:lstStyle/>
          <a:p>
            <a:pPr algn="ctr" fontAlgn="base"/>
            <a:r>
              <a:rPr lang="en-US" b="1" dirty="0" smtClean="0">
                <a:solidFill>
                  <a:srgbClr val="000000"/>
                </a:solidFill>
                <a:ea typeface="ＭＳ Ｐゴシック"/>
                <a:cs typeface="Times New Roman"/>
              </a:rPr>
              <a:t>Andrew Behar, </a:t>
            </a:r>
          </a:p>
          <a:p>
            <a:pPr algn="ctr" fontAlgn="base"/>
            <a:r>
              <a:rPr lang="en-US" dirty="0" smtClean="0">
                <a:solidFill>
                  <a:srgbClr val="000000"/>
                </a:solidFill>
                <a:ea typeface="ＭＳ Ｐゴシック"/>
                <a:cs typeface="Times New Roman"/>
              </a:rPr>
              <a:t>CEO of </a:t>
            </a:r>
          </a:p>
          <a:p>
            <a:pPr algn="ctr" fontAlgn="base"/>
            <a:r>
              <a:rPr lang="en-US" i="1" dirty="0" smtClean="0">
                <a:solidFill>
                  <a:srgbClr val="000000"/>
                </a:solidFill>
                <a:ea typeface="ＭＳ Ｐゴシック"/>
                <a:cs typeface="Times New Roman"/>
              </a:rPr>
              <a:t>As You Sow</a:t>
            </a:r>
            <a:endParaRPr lang="en-US" sz="1050" i="1" dirty="0">
              <a:solidFill>
                <a:srgbClr val="000000"/>
              </a:solidFill>
              <a:ea typeface="ＭＳ 明朝"/>
              <a:cs typeface="Times New Roman"/>
            </a:endParaRPr>
          </a:p>
        </p:txBody>
      </p:sp>
      <p:sp>
        <p:nvSpPr>
          <p:cNvPr id="8" name="TextBox 7"/>
          <p:cNvSpPr txBox="1"/>
          <p:nvPr/>
        </p:nvSpPr>
        <p:spPr>
          <a:xfrm>
            <a:off x="1387045" y="4765798"/>
            <a:ext cx="2194560" cy="923330"/>
          </a:xfrm>
          <a:prstGeom prst="rect">
            <a:avLst/>
          </a:prstGeom>
          <a:noFill/>
        </p:spPr>
        <p:txBody>
          <a:bodyPr wrap="square">
            <a:spAutoFit/>
          </a:bodyPr>
          <a:lstStyle/>
          <a:p>
            <a:pPr algn="ctr" fontAlgn="base"/>
            <a:r>
              <a:rPr lang="en-US" b="1" dirty="0" smtClean="0">
                <a:solidFill>
                  <a:srgbClr val="000000"/>
                </a:solidFill>
                <a:ea typeface="ＭＳ Ｐゴシック"/>
                <a:cs typeface="Times New Roman"/>
              </a:rPr>
              <a:t>Toby Heaps, </a:t>
            </a:r>
          </a:p>
          <a:p>
            <a:pPr algn="ctr" fontAlgn="base"/>
            <a:r>
              <a:rPr lang="en-US" dirty="0" smtClean="0">
                <a:solidFill>
                  <a:srgbClr val="000000"/>
                </a:solidFill>
                <a:ea typeface="ＭＳ Ｐゴシック"/>
                <a:cs typeface="Times New Roman"/>
              </a:rPr>
              <a:t>CEO of </a:t>
            </a:r>
          </a:p>
          <a:p>
            <a:pPr algn="ctr" fontAlgn="base"/>
            <a:r>
              <a:rPr lang="en-US" dirty="0" smtClean="0">
                <a:solidFill>
                  <a:srgbClr val="000000"/>
                </a:solidFill>
                <a:ea typeface="ＭＳ Ｐゴシック"/>
                <a:cs typeface="Times New Roman"/>
              </a:rPr>
              <a:t>Corporate Knights</a:t>
            </a:r>
            <a:endParaRPr lang="en-US" sz="1050" dirty="0">
              <a:solidFill>
                <a:srgbClr val="000000"/>
              </a:solidFill>
              <a:ea typeface="ＭＳ 明朝"/>
              <a:cs typeface="Times New Roman"/>
            </a:endParaRPr>
          </a:p>
        </p:txBody>
      </p:sp>
      <p:pic>
        <p:nvPicPr>
          <p:cNvPr id="14" name="Picture 13" descr="tobyheaps_300x375.jpg"/>
          <p:cNvPicPr>
            <a:picLocks noChangeAspect="1"/>
          </p:cNvPicPr>
          <p:nvPr/>
        </p:nvPicPr>
        <p:blipFill>
          <a:blip r:embed="rId3"/>
          <a:stretch>
            <a:fillRect/>
          </a:stretch>
        </p:blipFill>
        <p:spPr>
          <a:xfrm>
            <a:off x="1387045" y="1996031"/>
            <a:ext cx="2194560" cy="2743200"/>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6123" t="2783" r="19141" b="17399"/>
          <a:stretch/>
        </p:blipFill>
        <p:spPr>
          <a:xfrm>
            <a:off x="8513413" y="2055665"/>
            <a:ext cx="2198077" cy="2710133"/>
          </a:xfrm>
          <a:prstGeom prst="rect">
            <a:avLst/>
          </a:prstGeom>
        </p:spPr>
      </p:pic>
      <p:sp>
        <p:nvSpPr>
          <p:cNvPr id="12" name="TextBox 11"/>
          <p:cNvSpPr txBox="1"/>
          <p:nvPr/>
        </p:nvSpPr>
        <p:spPr>
          <a:xfrm>
            <a:off x="8353663" y="4739231"/>
            <a:ext cx="2517579" cy="1200329"/>
          </a:xfrm>
          <a:prstGeom prst="rect">
            <a:avLst/>
          </a:prstGeom>
          <a:noFill/>
        </p:spPr>
        <p:txBody>
          <a:bodyPr wrap="square">
            <a:spAutoFit/>
          </a:bodyPr>
          <a:lstStyle/>
          <a:p>
            <a:pPr algn="ctr" fontAlgn="base"/>
            <a:r>
              <a:rPr lang="en-US" b="1" dirty="0" smtClean="0">
                <a:solidFill>
                  <a:srgbClr val="000000"/>
                </a:solidFill>
                <a:ea typeface="ＭＳ Ｐゴシック"/>
                <a:cs typeface="Times New Roman"/>
              </a:rPr>
              <a:t>Faustine Delasalle,</a:t>
            </a:r>
          </a:p>
          <a:p>
            <a:pPr algn="ctr" fontAlgn="base"/>
            <a:r>
              <a:rPr lang="en-US" dirty="0" smtClean="0">
                <a:solidFill>
                  <a:srgbClr val="000000"/>
                </a:solidFill>
                <a:ea typeface="ＭＳ Ｐゴシック"/>
                <a:cs typeface="Times New Roman"/>
              </a:rPr>
              <a:t>SYSTEMIQ Ltd., Manager of Energy Transitions Commission</a:t>
            </a:r>
          </a:p>
        </p:txBody>
      </p:sp>
      <p:pic>
        <p:nvPicPr>
          <p:cNvPr id="15" name="Picture 14"/>
          <p:cNvPicPr>
            <a:picLocks noChangeAspect="1"/>
          </p:cNvPicPr>
          <p:nvPr/>
        </p:nvPicPr>
        <p:blipFill rotWithShape="1">
          <a:blip r:embed="rId5">
            <a:extLst>
              <a:ext uri="{28A0092B-C50C-407E-A947-70E740481C1C}">
                <a14:useLocalDpi xmlns:a14="http://schemas.microsoft.com/office/drawing/2010/main" val="0"/>
              </a:ext>
            </a:extLst>
          </a:blip>
          <a:srcRect l="9245" t="-478" r="10458" b="478"/>
          <a:stretch/>
        </p:blipFill>
        <p:spPr>
          <a:xfrm>
            <a:off x="4682173" y="1971579"/>
            <a:ext cx="2570923" cy="2767652"/>
          </a:xfrm>
          <a:prstGeom prst="rect">
            <a:avLst/>
          </a:prstGeom>
        </p:spPr>
      </p:pic>
    </p:spTree>
    <p:extLst>
      <p:ext uri="{BB962C8B-B14F-4D97-AF65-F5344CB8AC3E}">
        <p14:creationId xmlns:p14="http://schemas.microsoft.com/office/powerpoint/2010/main" val="1962652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1354" y="1532158"/>
            <a:ext cx="2363998" cy="523220"/>
          </a:xfrm>
          <a:prstGeom prst="rect">
            <a:avLst/>
          </a:prstGeom>
        </p:spPr>
        <p:txBody>
          <a:bodyPr wrap="none">
            <a:spAutoFit/>
          </a:bodyPr>
          <a:lstStyle/>
          <a:p>
            <a:r>
              <a:rPr lang="en-US" sz="2800" b="1" dirty="0" smtClean="0">
                <a:solidFill>
                  <a:srgbClr val="00813D"/>
                </a:solidFill>
                <a:ea typeface="ＭＳ Ｐゴシック"/>
                <a:cs typeface="Times New Roman"/>
              </a:rPr>
              <a:t>Media Contact</a:t>
            </a:r>
            <a:endParaRPr lang="en-US" sz="2800" dirty="0"/>
          </a:p>
        </p:txBody>
      </p:sp>
      <p:sp>
        <p:nvSpPr>
          <p:cNvPr id="3" name="TextBox 2"/>
          <p:cNvSpPr txBox="1"/>
          <p:nvPr/>
        </p:nvSpPr>
        <p:spPr>
          <a:xfrm>
            <a:off x="7274018" y="2055378"/>
            <a:ext cx="4343400" cy="1402948"/>
          </a:xfrm>
          <a:prstGeom prst="rect">
            <a:avLst/>
          </a:prstGeom>
          <a:noFill/>
        </p:spPr>
        <p:txBody>
          <a:bodyPr wrap="square" rtlCol="0">
            <a:spAutoFit/>
          </a:bodyPr>
          <a:lstStyle/>
          <a:p>
            <a:pPr fontAlgn="base">
              <a:lnSpc>
                <a:spcPct val="115000"/>
              </a:lnSpc>
              <a:spcAft>
                <a:spcPts val="1000"/>
              </a:spcAft>
            </a:pPr>
            <a:r>
              <a:rPr lang="en-US" sz="2000" dirty="0" smtClean="0"/>
              <a:t>Cyrus Nemati</a:t>
            </a:r>
          </a:p>
          <a:p>
            <a:pPr fontAlgn="base">
              <a:lnSpc>
                <a:spcPct val="115000"/>
              </a:lnSpc>
              <a:spcAft>
                <a:spcPts val="1000"/>
              </a:spcAft>
            </a:pPr>
            <a:r>
              <a:rPr lang="en-US" sz="2000" dirty="0" smtClean="0"/>
              <a:t>(510) 735-8157 </a:t>
            </a:r>
          </a:p>
          <a:p>
            <a:pPr fontAlgn="base">
              <a:lnSpc>
                <a:spcPct val="115000"/>
              </a:lnSpc>
              <a:spcAft>
                <a:spcPts val="1000"/>
              </a:spcAft>
            </a:pPr>
            <a:r>
              <a:rPr lang="en-US" sz="2000" b="1" dirty="0" smtClean="0">
                <a:solidFill>
                  <a:srgbClr val="000000"/>
                </a:solidFill>
                <a:ea typeface="Calibri"/>
                <a:cs typeface="Times New Roman"/>
              </a:rPr>
              <a:t>cnemati@asyousow.org</a:t>
            </a:r>
            <a:endParaRPr lang="en-US" sz="2000" b="1" dirty="0">
              <a:solidFill>
                <a:srgbClr val="000000"/>
              </a:solidFill>
              <a:ea typeface="Calibri"/>
              <a:cs typeface="Times New Roman"/>
            </a:endParaRPr>
          </a:p>
        </p:txBody>
      </p:sp>
      <p:sp>
        <p:nvSpPr>
          <p:cNvPr id="4" name="TextBox 3"/>
          <p:cNvSpPr txBox="1"/>
          <p:nvPr/>
        </p:nvSpPr>
        <p:spPr>
          <a:xfrm>
            <a:off x="6695581" y="4145794"/>
            <a:ext cx="5346354" cy="1077218"/>
          </a:xfrm>
          <a:prstGeom prst="rect">
            <a:avLst/>
          </a:prstGeom>
          <a:noFill/>
        </p:spPr>
        <p:txBody>
          <a:bodyPr wrap="square" rtlCol="0">
            <a:spAutoFit/>
          </a:bodyPr>
          <a:lstStyle/>
          <a:p>
            <a:pPr algn="ctr" fontAlgn="base">
              <a:spcBef>
                <a:spcPct val="0"/>
              </a:spcBef>
              <a:spcAft>
                <a:spcPct val="0"/>
              </a:spcAft>
            </a:pPr>
            <a:r>
              <a:rPr lang="en-US" sz="3200" dirty="0">
                <a:solidFill>
                  <a:srgbClr val="000000"/>
                </a:solidFill>
                <a:ea typeface="ＭＳ Ｐゴシック" pitchFamily="34" charset="-128"/>
              </a:rPr>
              <a:t>Download the report </a:t>
            </a:r>
            <a:r>
              <a:rPr lang="en-US" sz="3200" dirty="0" smtClean="0">
                <a:solidFill>
                  <a:srgbClr val="000000"/>
                </a:solidFill>
                <a:ea typeface="ＭＳ Ｐゴシック" pitchFamily="34" charset="-128"/>
              </a:rPr>
              <a:t>at</a:t>
            </a:r>
          </a:p>
          <a:p>
            <a:pPr algn="ctr" fontAlgn="base">
              <a:spcBef>
                <a:spcPct val="0"/>
              </a:spcBef>
              <a:spcAft>
                <a:spcPct val="0"/>
              </a:spcAft>
            </a:pPr>
            <a:r>
              <a:rPr lang="en-US" sz="3200" dirty="0" smtClean="0">
                <a:solidFill>
                  <a:schemeClr val="accent2"/>
                </a:solidFill>
                <a:ea typeface="ＭＳ Ｐゴシック" pitchFamily="34" charset="-128"/>
              </a:rPr>
              <a:t> </a:t>
            </a:r>
            <a:r>
              <a:rPr lang="en-US" sz="2800" b="1" dirty="0" smtClean="0">
                <a:solidFill>
                  <a:schemeClr val="accent2"/>
                </a:solidFill>
                <a:ea typeface="ＭＳ Ｐゴシック" pitchFamily="34" charset="-128"/>
              </a:rPr>
              <a:t>www.clean200.org</a:t>
            </a:r>
            <a:endParaRPr lang="en-US" sz="2400" b="1" dirty="0">
              <a:solidFill>
                <a:schemeClr val="accent2"/>
              </a:solidFill>
              <a:ea typeface="ＭＳ Ｐゴシック" pitchFamily="34" charset="-12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910" y="715126"/>
            <a:ext cx="4239494" cy="5486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611" y="723957"/>
            <a:ext cx="9509760" cy="400110"/>
          </a:xfrm>
          <a:prstGeom prst="rect">
            <a:avLst/>
          </a:prstGeom>
        </p:spPr>
        <p:txBody>
          <a:bodyPr wrap="square">
            <a:spAutoFit/>
          </a:bodyPr>
          <a:lstStyle/>
          <a:p>
            <a:pPr>
              <a:spcAft>
                <a:spcPts val="0"/>
              </a:spcAft>
            </a:pPr>
            <a:r>
              <a:rPr lang="en-CA" sz="2000" b="1" dirty="0" smtClean="0">
                <a:latin typeface="Gotham-Bold"/>
                <a:ea typeface="Calibri" panose="020F0502020204030204" pitchFamily="34" charset="0"/>
              </a:rPr>
              <a:t>APPENDIX A: Exclusions</a:t>
            </a:r>
            <a:endParaRPr lang="en-CA" sz="1400" dirty="0">
              <a:effectLst/>
              <a:latin typeface="Times New Roman" panose="02020603050405020304" pitchFamily="18" charset="0"/>
              <a:ea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1620943"/>
              </p:ext>
            </p:extLst>
          </p:nvPr>
        </p:nvGraphicFramePr>
        <p:xfrm>
          <a:off x="356618" y="1124067"/>
          <a:ext cx="5559550" cy="4955365"/>
        </p:xfrm>
        <a:graphic>
          <a:graphicData uri="http://schemas.openxmlformats.org/drawingml/2006/table">
            <a:tbl>
              <a:tblPr>
                <a:tableStyleId>{5C22544A-7EE6-4342-B048-85BDC9FD1C3A}</a:tableStyleId>
              </a:tblPr>
              <a:tblGrid>
                <a:gridCol w="1171350">
                  <a:extLst>
                    <a:ext uri="{9D8B030D-6E8A-4147-A177-3AD203B41FA5}">
                      <a16:colId xmlns:a16="http://schemas.microsoft.com/office/drawing/2014/main" val="20000"/>
                    </a:ext>
                  </a:extLst>
                </a:gridCol>
                <a:gridCol w="2993772">
                  <a:extLst>
                    <a:ext uri="{9D8B030D-6E8A-4147-A177-3AD203B41FA5}">
                      <a16:colId xmlns:a16="http://schemas.microsoft.com/office/drawing/2014/main" val="20001"/>
                    </a:ext>
                  </a:extLst>
                </a:gridCol>
                <a:gridCol w="1394428">
                  <a:extLst>
                    <a:ext uri="{9D8B030D-6E8A-4147-A177-3AD203B41FA5}">
                      <a16:colId xmlns:a16="http://schemas.microsoft.com/office/drawing/2014/main" val="20002"/>
                    </a:ext>
                  </a:extLst>
                </a:gridCol>
              </a:tblGrid>
              <a:tr h="57288">
                <a:tc>
                  <a:txBody>
                    <a:bodyPr/>
                    <a:lstStyle/>
                    <a:p>
                      <a:pPr algn="l" fontAlgn="b"/>
                      <a:r>
                        <a:rPr lang="en-US" sz="1000" b="1" u="none" strike="noStrike" dirty="0">
                          <a:effectLst/>
                          <a:latin typeface="Arial" panose="020B0604020202020204" pitchFamily="34" charset="0"/>
                          <a:cs typeface="Arial" panose="020B0604020202020204" pitchFamily="34" charset="0"/>
                        </a:rPr>
                        <a:t>Bloomberg Ticker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1" u="none" strike="noStrike" dirty="0">
                          <a:effectLst/>
                          <a:latin typeface="Arial" panose="020B0604020202020204" pitchFamily="34" charset="0"/>
                          <a:cs typeface="Arial" panose="020B0604020202020204" pitchFamily="34" charset="0"/>
                        </a:rPr>
                        <a:t>Company Name</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1" u="none" strike="noStrike" dirty="0">
                          <a:effectLst/>
                          <a:latin typeface="Arial" panose="020B0604020202020204" pitchFamily="34" charset="0"/>
                          <a:cs typeface="Arial" panose="020B0604020202020204" pitchFamily="34" charset="0"/>
                        </a:rPr>
                        <a:t>Reason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extLst>
                  <a:ext uri="{0D108BD9-81ED-4DB2-BD59-A6C34878D82A}">
                    <a16:rowId xmlns:a16="http://schemas.microsoft.com/office/drawing/2014/main" val="10000"/>
                  </a:ext>
                </a:extLst>
              </a:tr>
              <a:tr h="57288">
                <a:tc>
                  <a:txBody>
                    <a:bodyPr/>
                    <a:lstStyle/>
                    <a:p>
                      <a:pPr algn="l" fontAlgn="b"/>
                      <a:r>
                        <a:rPr lang="en-US" sz="1000" b="0" i="0" u="none" strike="noStrike">
                          <a:effectLst/>
                          <a:latin typeface="Arial" panose="020B0604020202020204" pitchFamily="34" charset="0"/>
                        </a:rPr>
                        <a:t>6501 JP Equity</a:t>
                      </a:r>
                    </a:p>
                  </a:txBody>
                  <a:tcPr marL="7620" marR="7620" marT="7620" marB="0" anchor="b"/>
                </a:tc>
                <a:tc>
                  <a:txBody>
                    <a:bodyPr/>
                    <a:lstStyle/>
                    <a:p>
                      <a:pPr algn="l" fontAlgn="b"/>
                      <a:r>
                        <a:rPr lang="en-US" sz="1000" b="0" i="0" u="none" strike="noStrike">
                          <a:effectLst/>
                          <a:latin typeface="Arial" panose="020B0604020202020204" pitchFamily="34" charset="0"/>
                        </a:rPr>
                        <a:t>HITACHI LTD</a:t>
                      </a:r>
                    </a:p>
                  </a:txBody>
                  <a:tcPr marL="7620" marR="7620" marT="7620" marB="0" anchor="b"/>
                </a:tc>
                <a:tc>
                  <a:txBody>
                    <a:bodyPr/>
                    <a:lstStyle/>
                    <a:p>
                      <a:pPr algn="l" fontAlgn="b"/>
                      <a:r>
                        <a:rPr lang="en-US" sz="1000" b="0" i="0" u="none" strike="noStrike">
                          <a:effectLst/>
                          <a:latin typeface="Arial" panose="020B0604020202020204" pitchFamily="34" charset="0"/>
                        </a:rPr>
                        <a:t>Child/Forced labour</a:t>
                      </a:r>
                    </a:p>
                  </a:txBody>
                  <a:tcPr marL="7620" marR="7620" marT="7620" marB="0" anchor="b"/>
                </a:tc>
                <a:extLst>
                  <a:ext uri="{0D108BD9-81ED-4DB2-BD59-A6C34878D82A}">
                    <a16:rowId xmlns:a16="http://schemas.microsoft.com/office/drawing/2014/main" val="10001"/>
                  </a:ext>
                </a:extLst>
              </a:tr>
              <a:tr h="57288">
                <a:tc>
                  <a:txBody>
                    <a:bodyPr/>
                    <a:lstStyle/>
                    <a:p>
                      <a:pPr algn="l" fontAlgn="b"/>
                      <a:r>
                        <a:rPr lang="en-US" sz="1000" b="0" i="0" u="none" strike="noStrike">
                          <a:effectLst/>
                          <a:latin typeface="Arial" panose="020B0604020202020204" pitchFamily="34" charset="0"/>
                        </a:rPr>
                        <a:t>ADM US Equity</a:t>
                      </a:r>
                    </a:p>
                  </a:txBody>
                  <a:tcPr marL="7620" marR="7620" marT="7620" marB="0" anchor="b"/>
                </a:tc>
                <a:tc>
                  <a:txBody>
                    <a:bodyPr/>
                    <a:lstStyle/>
                    <a:p>
                      <a:pPr algn="l" fontAlgn="b"/>
                      <a:r>
                        <a:rPr lang="en-US" sz="1000" b="0" i="0" u="none" strike="noStrike">
                          <a:effectLst/>
                          <a:latin typeface="Arial" panose="020B0604020202020204" pitchFamily="34" charset="0"/>
                        </a:rPr>
                        <a:t>ARCHER-DANIELS-MIDLAND CO</a:t>
                      </a:r>
                    </a:p>
                  </a:txBody>
                  <a:tcPr marL="7620" marR="7620" marT="7620" marB="0" anchor="b"/>
                </a:tc>
                <a:tc>
                  <a:txBody>
                    <a:bodyPr/>
                    <a:lstStyle/>
                    <a:p>
                      <a:pPr algn="l" fontAlgn="b"/>
                      <a:r>
                        <a:rPr lang="en-US" sz="1000" b="0" i="0" u="none" strike="noStrike">
                          <a:effectLst/>
                          <a:latin typeface="Arial" panose="020B0604020202020204" pitchFamily="34" charset="0"/>
                        </a:rPr>
                        <a:t>Child/Forced labour</a:t>
                      </a:r>
                    </a:p>
                  </a:txBody>
                  <a:tcPr marL="7620" marR="7620" marT="7620" marB="0" anchor="b"/>
                </a:tc>
                <a:extLst>
                  <a:ext uri="{0D108BD9-81ED-4DB2-BD59-A6C34878D82A}">
                    <a16:rowId xmlns:a16="http://schemas.microsoft.com/office/drawing/2014/main" val="10002"/>
                  </a:ext>
                </a:extLst>
              </a:tr>
              <a:tr h="57288">
                <a:tc>
                  <a:txBody>
                    <a:bodyPr/>
                    <a:lstStyle/>
                    <a:p>
                      <a:pPr algn="l" fontAlgn="b"/>
                      <a:r>
                        <a:rPr lang="en-US" sz="1000" b="0" i="0" u="none" strike="noStrike">
                          <a:effectLst/>
                          <a:latin typeface="Arial" panose="020B0604020202020204" pitchFamily="34" charset="0"/>
                        </a:rPr>
                        <a:t>WIL SP Equity</a:t>
                      </a:r>
                    </a:p>
                  </a:txBody>
                  <a:tcPr marL="7620" marR="7620" marT="7620" marB="0" anchor="b"/>
                </a:tc>
                <a:tc>
                  <a:txBody>
                    <a:bodyPr/>
                    <a:lstStyle/>
                    <a:p>
                      <a:pPr algn="l" fontAlgn="b"/>
                      <a:r>
                        <a:rPr lang="en-US" sz="1000" b="0" i="0" u="none" strike="noStrike">
                          <a:effectLst/>
                          <a:latin typeface="Arial" panose="020B0604020202020204" pitchFamily="34" charset="0"/>
                        </a:rPr>
                        <a:t>WILMAR INTERNATIONAL LTD</a:t>
                      </a:r>
                    </a:p>
                  </a:txBody>
                  <a:tcPr marL="7620" marR="7620" marT="7620" marB="0" anchor="b"/>
                </a:tc>
                <a:tc>
                  <a:txBody>
                    <a:bodyPr/>
                    <a:lstStyle/>
                    <a:p>
                      <a:pPr algn="l" fontAlgn="b"/>
                      <a:r>
                        <a:rPr lang="en-US" sz="1000" b="0" i="0" u="none" strike="noStrike">
                          <a:effectLst/>
                          <a:latin typeface="Arial" panose="020B0604020202020204" pitchFamily="34" charset="0"/>
                        </a:rPr>
                        <a:t>Child/Forced labour</a:t>
                      </a:r>
                    </a:p>
                  </a:txBody>
                  <a:tcPr marL="7620" marR="7620" marT="7620" marB="0" anchor="b"/>
                </a:tc>
                <a:extLst>
                  <a:ext uri="{0D108BD9-81ED-4DB2-BD59-A6C34878D82A}">
                    <a16:rowId xmlns:a16="http://schemas.microsoft.com/office/drawing/2014/main" val="10003"/>
                  </a:ext>
                </a:extLst>
              </a:tr>
              <a:tr h="57288">
                <a:tc>
                  <a:txBody>
                    <a:bodyPr/>
                    <a:lstStyle/>
                    <a:p>
                      <a:pPr algn="l" fontAlgn="b"/>
                      <a:r>
                        <a:rPr lang="en-US" sz="1000" b="0" i="0" u="none" strike="noStrike">
                          <a:effectLst/>
                          <a:latin typeface="Arial" panose="020B0604020202020204" pitchFamily="34" charset="0"/>
                        </a:rPr>
                        <a:t>8002 JP Equity</a:t>
                      </a:r>
                    </a:p>
                  </a:txBody>
                  <a:tcPr marL="7620" marR="7620" marT="7620" marB="0" anchor="b"/>
                </a:tc>
                <a:tc>
                  <a:txBody>
                    <a:bodyPr/>
                    <a:lstStyle/>
                    <a:p>
                      <a:pPr algn="l" fontAlgn="b"/>
                      <a:r>
                        <a:rPr lang="en-US" sz="1000" b="0" i="0" u="none" strike="noStrike">
                          <a:effectLst/>
                          <a:latin typeface="Arial" panose="020B0604020202020204" pitchFamily="34" charset="0"/>
                        </a:rPr>
                        <a:t>MARUBENI CORP</a:t>
                      </a:r>
                    </a:p>
                  </a:txBody>
                  <a:tcPr marL="7620" marR="7620" marT="7620" marB="0" anchor="b"/>
                </a:tc>
                <a:tc>
                  <a:txBody>
                    <a:bodyPr/>
                    <a:lstStyle/>
                    <a:p>
                      <a:pPr algn="l" fontAlgn="b"/>
                      <a:r>
                        <a:rPr lang="en-US" sz="1000" b="0" i="0" u="none" strike="noStrike">
                          <a:effectLst/>
                          <a:latin typeface="Arial" panose="020B0604020202020204" pitchFamily="34" charset="0"/>
                        </a:rPr>
                        <a:t>Coal</a:t>
                      </a:r>
                    </a:p>
                  </a:txBody>
                  <a:tcPr marL="7620" marR="7620" marT="7620" marB="0" anchor="b"/>
                </a:tc>
                <a:extLst>
                  <a:ext uri="{0D108BD9-81ED-4DB2-BD59-A6C34878D82A}">
                    <a16:rowId xmlns:a16="http://schemas.microsoft.com/office/drawing/2014/main" val="10004"/>
                  </a:ext>
                </a:extLst>
              </a:tr>
              <a:tr h="57288">
                <a:tc>
                  <a:txBody>
                    <a:bodyPr/>
                    <a:lstStyle/>
                    <a:p>
                      <a:pPr algn="l" fontAlgn="b"/>
                      <a:r>
                        <a:rPr lang="en-US" sz="1000" b="0" i="0" u="none" strike="noStrike">
                          <a:effectLst/>
                          <a:latin typeface="Arial" panose="020B0604020202020204" pitchFamily="34" charset="0"/>
                        </a:rPr>
                        <a:t>991 HK Equity</a:t>
                      </a:r>
                    </a:p>
                  </a:txBody>
                  <a:tcPr marL="7620" marR="7620" marT="7620" marB="0" anchor="b"/>
                </a:tc>
                <a:tc>
                  <a:txBody>
                    <a:bodyPr/>
                    <a:lstStyle/>
                    <a:p>
                      <a:pPr algn="l" fontAlgn="b"/>
                      <a:r>
                        <a:rPr lang="en-US" sz="1000" b="0" i="0" u="none" strike="noStrike">
                          <a:effectLst/>
                          <a:latin typeface="Arial" panose="020B0604020202020204" pitchFamily="34" charset="0"/>
                        </a:rPr>
                        <a:t>DATANG INTL POWER GEN CO-H</a:t>
                      </a:r>
                    </a:p>
                  </a:txBody>
                  <a:tcPr marL="7620" marR="7620" marT="7620" marB="0" anchor="b"/>
                </a:tc>
                <a:tc>
                  <a:txBody>
                    <a:bodyPr/>
                    <a:lstStyle/>
                    <a:p>
                      <a:pPr algn="l" fontAlgn="b"/>
                      <a:r>
                        <a:rPr lang="en-US" sz="1000" b="0" i="0" u="none" strike="noStrike">
                          <a:effectLst/>
                          <a:latin typeface="Arial" panose="020B0604020202020204" pitchFamily="34" charset="0"/>
                        </a:rPr>
                        <a:t>Coal</a:t>
                      </a:r>
                    </a:p>
                  </a:txBody>
                  <a:tcPr marL="7620" marR="7620" marT="7620" marB="0" anchor="b"/>
                </a:tc>
                <a:extLst>
                  <a:ext uri="{0D108BD9-81ED-4DB2-BD59-A6C34878D82A}">
                    <a16:rowId xmlns:a16="http://schemas.microsoft.com/office/drawing/2014/main" val="10005"/>
                  </a:ext>
                </a:extLst>
              </a:tr>
              <a:tr h="57288">
                <a:tc>
                  <a:txBody>
                    <a:bodyPr/>
                    <a:lstStyle/>
                    <a:p>
                      <a:pPr algn="l" fontAlgn="b"/>
                      <a:r>
                        <a:rPr lang="en-US" sz="1000" b="0" i="0" u="none" strike="noStrike">
                          <a:effectLst/>
                          <a:latin typeface="Arial" panose="020B0604020202020204" pitchFamily="34" charset="0"/>
                        </a:rPr>
                        <a:t>ENEL IM Equity</a:t>
                      </a:r>
                    </a:p>
                  </a:txBody>
                  <a:tcPr marL="7620" marR="7620" marT="7620" marB="0" anchor="b"/>
                </a:tc>
                <a:tc>
                  <a:txBody>
                    <a:bodyPr/>
                    <a:lstStyle/>
                    <a:p>
                      <a:pPr algn="l" fontAlgn="b"/>
                      <a:r>
                        <a:rPr lang="en-US" sz="1000" b="0" i="0" u="none" strike="noStrike">
                          <a:effectLst/>
                          <a:latin typeface="Arial" panose="020B0604020202020204" pitchFamily="34" charset="0"/>
                        </a:rPr>
                        <a:t>ENEL SPA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6"/>
                  </a:ext>
                </a:extLst>
              </a:tr>
              <a:tr h="57288">
                <a:tc>
                  <a:txBody>
                    <a:bodyPr/>
                    <a:lstStyle/>
                    <a:p>
                      <a:pPr algn="l" fontAlgn="b"/>
                      <a:r>
                        <a:rPr lang="en-US" sz="1000" b="0" i="0" u="none" strike="noStrike">
                          <a:effectLst/>
                          <a:latin typeface="Arial" panose="020B0604020202020204" pitchFamily="34" charset="0"/>
                        </a:rPr>
                        <a:t>IBE SM Equity</a:t>
                      </a:r>
                    </a:p>
                  </a:txBody>
                  <a:tcPr marL="7620" marR="7620" marT="7620" marB="0" anchor="b"/>
                </a:tc>
                <a:tc>
                  <a:txBody>
                    <a:bodyPr/>
                    <a:lstStyle/>
                    <a:p>
                      <a:pPr algn="l" fontAlgn="b"/>
                      <a:r>
                        <a:rPr lang="en-US" sz="1000" b="0" i="0" u="none" strike="noStrike">
                          <a:effectLst/>
                          <a:latin typeface="Arial" panose="020B0604020202020204" pitchFamily="34" charset="0"/>
                        </a:rPr>
                        <a:t>IBERDROLA SA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7"/>
                  </a:ext>
                </a:extLst>
              </a:tr>
              <a:tr h="57288">
                <a:tc>
                  <a:txBody>
                    <a:bodyPr/>
                    <a:lstStyle/>
                    <a:p>
                      <a:pPr algn="l" fontAlgn="b"/>
                      <a:r>
                        <a:rPr lang="en-US" sz="1000" b="0" i="0" u="none" strike="noStrike">
                          <a:effectLst/>
                          <a:latin typeface="Arial" panose="020B0604020202020204" pitchFamily="34" charset="0"/>
                        </a:rPr>
                        <a:t>ELE SM Equity</a:t>
                      </a:r>
                    </a:p>
                  </a:txBody>
                  <a:tcPr marL="7620" marR="7620" marT="7620" marB="0" anchor="b"/>
                </a:tc>
                <a:tc>
                  <a:txBody>
                    <a:bodyPr/>
                    <a:lstStyle/>
                    <a:p>
                      <a:pPr algn="l" fontAlgn="b"/>
                      <a:r>
                        <a:rPr lang="en-US" sz="1000" b="0" i="0" u="none" strike="noStrike">
                          <a:effectLst/>
                          <a:latin typeface="Arial" panose="020B0604020202020204" pitchFamily="34" charset="0"/>
                        </a:rPr>
                        <a:t>ENDESA SA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8"/>
                  </a:ext>
                </a:extLst>
              </a:tr>
              <a:tr h="57288">
                <a:tc>
                  <a:txBody>
                    <a:bodyPr/>
                    <a:lstStyle/>
                    <a:p>
                      <a:pPr algn="l" fontAlgn="b"/>
                      <a:r>
                        <a:rPr lang="en-US" sz="1000" b="0" i="0" u="none" strike="noStrike">
                          <a:effectLst/>
                          <a:latin typeface="Arial" panose="020B0604020202020204" pitchFamily="34" charset="0"/>
                        </a:rPr>
                        <a:t>ELET6 BZ Equity</a:t>
                      </a:r>
                    </a:p>
                  </a:txBody>
                  <a:tcPr marL="7620" marR="7620" marT="7620" marB="0" anchor="b"/>
                </a:tc>
                <a:tc>
                  <a:txBody>
                    <a:bodyPr/>
                    <a:lstStyle/>
                    <a:p>
                      <a:pPr algn="l" fontAlgn="b"/>
                      <a:r>
                        <a:rPr lang="en-US" sz="1000" b="0" i="0" u="none" strike="noStrike">
                          <a:effectLst/>
                          <a:latin typeface="Arial" panose="020B0604020202020204" pitchFamily="34" charset="0"/>
                        </a:rPr>
                        <a:t>CENTRAIS ELETRICAS BRAS-PR B</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9"/>
                  </a:ext>
                </a:extLst>
              </a:tr>
              <a:tr h="57288">
                <a:tc>
                  <a:txBody>
                    <a:bodyPr/>
                    <a:lstStyle/>
                    <a:p>
                      <a:pPr algn="l" fontAlgn="b"/>
                      <a:r>
                        <a:rPr lang="en-US" sz="1000" b="0" i="0" u="none" strike="noStrike">
                          <a:effectLst/>
                          <a:latin typeface="Arial" panose="020B0604020202020204" pitchFamily="34" charset="0"/>
                        </a:rPr>
                        <a:t>PCG US Equity</a:t>
                      </a:r>
                    </a:p>
                  </a:txBody>
                  <a:tcPr marL="7620" marR="7620" marT="7620" marB="0" anchor="b"/>
                </a:tc>
                <a:tc>
                  <a:txBody>
                    <a:bodyPr/>
                    <a:lstStyle/>
                    <a:p>
                      <a:pPr algn="l" fontAlgn="b"/>
                      <a:r>
                        <a:rPr lang="en-US" sz="1000" b="0" i="0" u="none" strike="noStrike">
                          <a:effectLst/>
                          <a:latin typeface="Arial" panose="020B0604020202020204" pitchFamily="34" charset="0"/>
                        </a:rPr>
                        <a:t>P G &amp; E CORP</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0"/>
                  </a:ext>
                </a:extLst>
              </a:tr>
              <a:tr h="57288">
                <a:tc>
                  <a:txBody>
                    <a:bodyPr/>
                    <a:lstStyle/>
                    <a:p>
                      <a:pPr algn="l" fontAlgn="b"/>
                      <a:r>
                        <a:rPr lang="en-US" sz="1000" b="0" i="0" u="none" strike="noStrike">
                          <a:effectLst/>
                          <a:latin typeface="Arial" panose="020B0604020202020204" pitchFamily="34" charset="0"/>
                        </a:rPr>
                        <a:t>NEE US Equity</a:t>
                      </a:r>
                    </a:p>
                  </a:txBody>
                  <a:tcPr marL="7620" marR="7620" marT="7620" marB="0" anchor="b"/>
                </a:tc>
                <a:tc>
                  <a:txBody>
                    <a:bodyPr/>
                    <a:lstStyle/>
                    <a:p>
                      <a:pPr algn="l" fontAlgn="b"/>
                      <a:r>
                        <a:rPr lang="en-US" sz="1000" b="0" i="0" u="none" strike="noStrike">
                          <a:effectLst/>
                          <a:latin typeface="Arial" panose="020B0604020202020204" pitchFamily="34" charset="0"/>
                        </a:rPr>
                        <a:t>NEXTERA ENERGY INC</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1"/>
                  </a:ext>
                </a:extLst>
              </a:tr>
              <a:tr h="57288">
                <a:tc>
                  <a:txBody>
                    <a:bodyPr/>
                    <a:lstStyle/>
                    <a:p>
                      <a:pPr algn="l" fontAlgn="b"/>
                      <a:r>
                        <a:rPr lang="en-US" sz="1000" b="0" i="0" u="none" strike="noStrike">
                          <a:effectLst/>
                          <a:latin typeface="Arial" panose="020B0604020202020204" pitchFamily="34" charset="0"/>
                        </a:rPr>
                        <a:t>EIX US Equity</a:t>
                      </a:r>
                    </a:p>
                  </a:txBody>
                  <a:tcPr marL="7620" marR="7620" marT="7620" marB="0" anchor="b"/>
                </a:tc>
                <a:tc>
                  <a:txBody>
                    <a:bodyPr/>
                    <a:lstStyle/>
                    <a:p>
                      <a:pPr algn="l" fontAlgn="b"/>
                      <a:r>
                        <a:rPr lang="en-US" sz="1000" b="0" i="0" u="none" strike="noStrike">
                          <a:effectLst/>
                          <a:latin typeface="Arial" panose="020B0604020202020204" pitchFamily="34" charset="0"/>
                        </a:rPr>
                        <a:t>EDISON INTERNATIONAL</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2"/>
                  </a:ext>
                </a:extLst>
              </a:tr>
              <a:tr h="57288">
                <a:tc>
                  <a:txBody>
                    <a:bodyPr/>
                    <a:lstStyle/>
                    <a:p>
                      <a:pPr algn="l" fontAlgn="b"/>
                      <a:r>
                        <a:rPr lang="en-US" sz="1000" b="0" i="0" u="none" strike="noStrike">
                          <a:effectLst/>
                          <a:latin typeface="Arial" panose="020B0604020202020204" pitchFamily="34" charset="0"/>
                        </a:rPr>
                        <a:t>VST US Equity</a:t>
                      </a:r>
                    </a:p>
                  </a:txBody>
                  <a:tcPr marL="7620" marR="7620" marT="7620" marB="0" anchor="b"/>
                </a:tc>
                <a:tc>
                  <a:txBody>
                    <a:bodyPr/>
                    <a:lstStyle/>
                    <a:p>
                      <a:pPr algn="l" fontAlgn="b"/>
                      <a:r>
                        <a:rPr lang="en-US" sz="1000" b="0" i="0" u="none" strike="noStrike">
                          <a:effectLst/>
                          <a:latin typeface="Arial" panose="020B0604020202020204" pitchFamily="34" charset="0"/>
                        </a:rPr>
                        <a:t>VISTRA ENERGY CORP</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3"/>
                  </a:ext>
                </a:extLst>
              </a:tr>
              <a:tr h="57288">
                <a:tc>
                  <a:txBody>
                    <a:bodyPr/>
                    <a:lstStyle/>
                    <a:p>
                      <a:pPr algn="l" fontAlgn="b"/>
                      <a:r>
                        <a:rPr lang="en-US" sz="1000" b="0" i="0" u="none" strike="noStrike">
                          <a:effectLst/>
                          <a:latin typeface="Arial" panose="020B0604020202020204" pitchFamily="34" charset="0"/>
                        </a:rPr>
                        <a:t>XEL US Equity</a:t>
                      </a:r>
                    </a:p>
                  </a:txBody>
                  <a:tcPr marL="7620" marR="7620" marT="7620" marB="0" anchor="b"/>
                </a:tc>
                <a:tc>
                  <a:txBody>
                    <a:bodyPr/>
                    <a:lstStyle/>
                    <a:p>
                      <a:pPr algn="l" fontAlgn="b"/>
                      <a:r>
                        <a:rPr lang="en-US" sz="1000" b="0" i="0" u="none" strike="noStrike">
                          <a:effectLst/>
                          <a:latin typeface="Arial" panose="020B0604020202020204" pitchFamily="34" charset="0"/>
                        </a:rPr>
                        <a:t>XCEL ENERGY INC</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4"/>
                  </a:ext>
                </a:extLst>
              </a:tr>
              <a:tr h="57288">
                <a:tc>
                  <a:txBody>
                    <a:bodyPr/>
                    <a:lstStyle/>
                    <a:p>
                      <a:pPr algn="l" fontAlgn="b"/>
                      <a:r>
                        <a:rPr lang="en-US" sz="1000" b="0" i="0" u="none" strike="noStrike">
                          <a:effectLst/>
                          <a:latin typeface="Arial" panose="020B0604020202020204" pitchFamily="34" charset="0"/>
                        </a:rPr>
                        <a:t>600027 CH Equity</a:t>
                      </a:r>
                    </a:p>
                  </a:txBody>
                  <a:tcPr marL="7620" marR="7620" marT="7620" marB="0" anchor="b"/>
                </a:tc>
                <a:tc>
                  <a:txBody>
                    <a:bodyPr/>
                    <a:lstStyle/>
                    <a:p>
                      <a:pPr algn="l" fontAlgn="b"/>
                      <a:r>
                        <a:rPr lang="en-US" sz="1000" b="0" i="0" u="none" strike="noStrike">
                          <a:effectLst/>
                          <a:latin typeface="Arial" panose="020B0604020202020204" pitchFamily="34" charset="0"/>
                        </a:rPr>
                        <a:t>HUADIAN POWER INTL CORP-A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5"/>
                  </a:ext>
                </a:extLst>
              </a:tr>
              <a:tr h="57288">
                <a:tc>
                  <a:txBody>
                    <a:bodyPr/>
                    <a:lstStyle/>
                    <a:p>
                      <a:pPr algn="l" fontAlgn="b"/>
                      <a:r>
                        <a:rPr lang="en-US" sz="1000" b="0" i="0" u="none" strike="noStrike">
                          <a:effectLst/>
                          <a:latin typeface="Arial" panose="020B0604020202020204" pitchFamily="34" charset="0"/>
                        </a:rPr>
                        <a:t>600795 CH Equity</a:t>
                      </a:r>
                    </a:p>
                  </a:txBody>
                  <a:tcPr marL="7620" marR="7620" marT="7620" marB="0" anchor="b"/>
                </a:tc>
                <a:tc>
                  <a:txBody>
                    <a:bodyPr/>
                    <a:lstStyle/>
                    <a:p>
                      <a:pPr algn="l" fontAlgn="b"/>
                      <a:r>
                        <a:rPr lang="en-US" sz="1000" b="0" i="0" u="none" strike="noStrike">
                          <a:effectLst/>
                          <a:latin typeface="Arial" panose="020B0604020202020204" pitchFamily="34" charset="0"/>
                        </a:rPr>
                        <a:t>GD POWER DEVELOPMENT CO -A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6"/>
                  </a:ext>
                </a:extLst>
              </a:tr>
              <a:tr h="57288">
                <a:tc>
                  <a:txBody>
                    <a:bodyPr/>
                    <a:lstStyle/>
                    <a:p>
                      <a:pPr algn="l" fontAlgn="b"/>
                      <a:r>
                        <a:rPr lang="en-US" sz="1000" b="0" i="0" u="none" strike="noStrike">
                          <a:effectLst/>
                          <a:latin typeface="Arial" panose="020B0604020202020204" pitchFamily="34" charset="0"/>
                        </a:rPr>
                        <a:t>9513 JP Equity</a:t>
                      </a:r>
                    </a:p>
                  </a:txBody>
                  <a:tcPr marL="7620" marR="7620" marT="7620" marB="0" anchor="b"/>
                </a:tc>
                <a:tc>
                  <a:txBody>
                    <a:bodyPr/>
                    <a:lstStyle/>
                    <a:p>
                      <a:pPr algn="l" fontAlgn="b"/>
                      <a:r>
                        <a:rPr lang="en-US" sz="1000" b="0" i="0" u="none" strike="noStrike">
                          <a:effectLst/>
                          <a:latin typeface="Arial" panose="020B0604020202020204" pitchFamily="34" charset="0"/>
                        </a:rPr>
                        <a:t>ELECTRIC POWER DEVELOPMENT C</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7"/>
                  </a:ext>
                </a:extLst>
              </a:tr>
              <a:tr h="57288">
                <a:tc>
                  <a:txBody>
                    <a:bodyPr/>
                    <a:lstStyle/>
                    <a:p>
                      <a:pPr algn="l" fontAlgn="b"/>
                      <a:r>
                        <a:rPr lang="en-US" sz="1000" b="0" i="0" u="none" strike="noStrike">
                          <a:effectLst/>
                          <a:latin typeface="Arial" panose="020B0604020202020204" pitchFamily="34" charset="0"/>
                        </a:rPr>
                        <a:t>BKW SW Equity</a:t>
                      </a:r>
                    </a:p>
                  </a:txBody>
                  <a:tcPr marL="7620" marR="7620" marT="7620" marB="0" anchor="b"/>
                </a:tc>
                <a:tc>
                  <a:txBody>
                    <a:bodyPr/>
                    <a:lstStyle/>
                    <a:p>
                      <a:pPr algn="l" fontAlgn="b"/>
                      <a:r>
                        <a:rPr lang="en-US" sz="1000" b="0" i="0" u="none" strike="noStrike">
                          <a:effectLst/>
                          <a:latin typeface="Arial" panose="020B0604020202020204" pitchFamily="34" charset="0"/>
                        </a:rPr>
                        <a:t>BKW AG</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8"/>
                  </a:ext>
                </a:extLst>
              </a:tr>
              <a:tr h="57288">
                <a:tc>
                  <a:txBody>
                    <a:bodyPr/>
                    <a:lstStyle/>
                    <a:p>
                      <a:pPr algn="l" fontAlgn="b"/>
                      <a:r>
                        <a:rPr lang="en-US" sz="1000" b="0" i="0" u="none" strike="noStrike">
                          <a:effectLst/>
                          <a:latin typeface="Arial" panose="020B0604020202020204" pitchFamily="34" charset="0"/>
                        </a:rPr>
                        <a:t>H CN Equity</a:t>
                      </a:r>
                    </a:p>
                  </a:txBody>
                  <a:tcPr marL="7620" marR="7620" marT="7620" marB="0" anchor="b"/>
                </a:tc>
                <a:tc>
                  <a:txBody>
                    <a:bodyPr/>
                    <a:lstStyle/>
                    <a:p>
                      <a:pPr algn="l" fontAlgn="b"/>
                      <a:r>
                        <a:rPr lang="en-US" sz="1000" b="0" i="0" u="none" strike="noStrike">
                          <a:effectLst/>
                          <a:latin typeface="Arial" panose="020B0604020202020204" pitchFamily="34" charset="0"/>
                        </a:rPr>
                        <a:t>HYDRO ONE LTD</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9"/>
                  </a:ext>
                </a:extLst>
              </a:tr>
              <a:tr h="57288">
                <a:tc>
                  <a:txBody>
                    <a:bodyPr/>
                    <a:lstStyle/>
                    <a:p>
                      <a:pPr algn="l" fontAlgn="b"/>
                      <a:r>
                        <a:rPr lang="en-US" sz="1000" b="0" i="0" u="none" strike="noStrike">
                          <a:effectLst/>
                          <a:latin typeface="Arial" panose="020B0604020202020204" pitchFamily="34" charset="0"/>
                        </a:rPr>
                        <a:t>MVV1 GR Equity</a:t>
                      </a:r>
                    </a:p>
                  </a:txBody>
                  <a:tcPr marL="7620" marR="7620" marT="7620" marB="0" anchor="b"/>
                </a:tc>
                <a:tc>
                  <a:txBody>
                    <a:bodyPr/>
                    <a:lstStyle/>
                    <a:p>
                      <a:pPr algn="l" fontAlgn="b"/>
                      <a:r>
                        <a:rPr lang="en-US" sz="1000" b="0" i="0" u="none" strike="noStrike">
                          <a:effectLst/>
                          <a:latin typeface="Arial" panose="020B0604020202020204" pitchFamily="34" charset="0"/>
                        </a:rPr>
                        <a:t>MVV ENERGIE AG</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0"/>
                  </a:ext>
                </a:extLst>
              </a:tr>
              <a:tr h="57288">
                <a:tc>
                  <a:txBody>
                    <a:bodyPr/>
                    <a:lstStyle/>
                    <a:p>
                      <a:pPr algn="l" fontAlgn="b"/>
                      <a:r>
                        <a:rPr lang="en-US" sz="1000" b="0" i="0" u="none" strike="noStrike">
                          <a:effectLst/>
                          <a:latin typeface="Arial" panose="020B0604020202020204" pitchFamily="34" charset="0"/>
                        </a:rPr>
                        <a:t>HER IM Equity</a:t>
                      </a:r>
                    </a:p>
                  </a:txBody>
                  <a:tcPr marL="7620" marR="7620" marT="7620" marB="0" anchor="b"/>
                </a:tc>
                <a:tc>
                  <a:txBody>
                    <a:bodyPr/>
                    <a:lstStyle/>
                    <a:p>
                      <a:pPr algn="l" fontAlgn="b"/>
                      <a:r>
                        <a:rPr lang="en-US" sz="1000" b="0" i="0" u="none" strike="noStrike">
                          <a:effectLst/>
                          <a:latin typeface="Arial" panose="020B0604020202020204" pitchFamily="34" charset="0"/>
                        </a:rPr>
                        <a:t>HERA SPA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1"/>
                  </a:ext>
                </a:extLst>
              </a:tr>
              <a:tr h="57288">
                <a:tc>
                  <a:txBody>
                    <a:bodyPr/>
                    <a:lstStyle/>
                    <a:p>
                      <a:pPr algn="l" fontAlgn="b"/>
                      <a:r>
                        <a:rPr lang="en-US" sz="1000" b="0" i="0" u="none" strike="noStrike">
                          <a:effectLst/>
                          <a:latin typeface="Arial" panose="020B0604020202020204" pitchFamily="34" charset="0"/>
                        </a:rPr>
                        <a:t>NYLD/A US Equity</a:t>
                      </a:r>
                    </a:p>
                  </a:txBody>
                  <a:tcPr marL="7620" marR="7620" marT="7620" marB="0" anchor="b"/>
                </a:tc>
                <a:tc>
                  <a:txBody>
                    <a:bodyPr/>
                    <a:lstStyle/>
                    <a:p>
                      <a:pPr algn="l" fontAlgn="b"/>
                      <a:r>
                        <a:rPr lang="en-US" sz="1000" b="0" i="0" u="none" strike="noStrike">
                          <a:effectLst/>
                          <a:latin typeface="Arial" panose="020B0604020202020204" pitchFamily="34" charset="0"/>
                        </a:rPr>
                        <a:t>NRG YIELD INC-CLASS 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2"/>
                  </a:ext>
                </a:extLst>
              </a:tr>
              <a:tr h="57288">
                <a:tc>
                  <a:txBody>
                    <a:bodyPr/>
                    <a:lstStyle/>
                    <a:p>
                      <a:pPr algn="l" fontAlgn="b"/>
                      <a:r>
                        <a:rPr lang="en-US" sz="1000" b="0" i="0" u="none" strike="noStrike">
                          <a:effectLst/>
                          <a:latin typeface="Arial" panose="020B0604020202020204" pitchFamily="34" charset="0"/>
                        </a:rPr>
                        <a:t>600886 CH Equity</a:t>
                      </a:r>
                    </a:p>
                  </a:txBody>
                  <a:tcPr marL="7620" marR="7620" marT="7620" marB="0" anchor="b"/>
                </a:tc>
                <a:tc>
                  <a:txBody>
                    <a:bodyPr/>
                    <a:lstStyle/>
                    <a:p>
                      <a:pPr algn="l" fontAlgn="b"/>
                      <a:r>
                        <a:rPr lang="en-US" sz="1000" b="0" i="0" u="none" strike="noStrike">
                          <a:effectLst/>
                          <a:latin typeface="Arial" panose="020B0604020202020204" pitchFamily="34" charset="0"/>
                        </a:rPr>
                        <a:t>SDIC POWER HOLDINGS CO LTD-A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3"/>
                  </a:ext>
                </a:extLst>
              </a:tr>
              <a:tr h="57288">
                <a:tc>
                  <a:txBody>
                    <a:bodyPr/>
                    <a:lstStyle/>
                    <a:p>
                      <a:pPr algn="l" fontAlgn="b"/>
                      <a:r>
                        <a:rPr lang="en-US" sz="1000" b="0" i="0" u="none" strike="noStrike">
                          <a:effectLst/>
                          <a:latin typeface="Arial" panose="020B0604020202020204" pitchFamily="34" charset="0"/>
                        </a:rPr>
                        <a:t>PWGR IN Equity</a:t>
                      </a:r>
                    </a:p>
                  </a:txBody>
                  <a:tcPr marL="7620" marR="7620" marT="7620" marB="0" anchor="b"/>
                </a:tc>
                <a:tc>
                  <a:txBody>
                    <a:bodyPr/>
                    <a:lstStyle/>
                    <a:p>
                      <a:pPr algn="l" fontAlgn="b"/>
                      <a:r>
                        <a:rPr lang="en-US" sz="1000" b="0" i="0" u="none" strike="noStrike">
                          <a:effectLst/>
                          <a:latin typeface="Arial" panose="020B0604020202020204" pitchFamily="34" charset="0"/>
                        </a:rPr>
                        <a:t>POWER GRID CORP OF INDIA LTD</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4"/>
                  </a:ext>
                </a:extLst>
              </a:tr>
              <a:tr h="57288">
                <a:tc>
                  <a:txBody>
                    <a:bodyPr/>
                    <a:lstStyle/>
                    <a:p>
                      <a:pPr algn="l" fontAlgn="b"/>
                      <a:r>
                        <a:rPr lang="en-US" sz="1000" b="0" i="0" u="none" strike="noStrike">
                          <a:effectLst/>
                          <a:latin typeface="Arial" panose="020B0604020202020204" pitchFamily="34" charset="0"/>
                        </a:rPr>
                        <a:t>FORTUM FH Equity</a:t>
                      </a:r>
                    </a:p>
                  </a:txBody>
                  <a:tcPr marL="7620" marR="7620" marT="7620" marB="0" anchor="b"/>
                </a:tc>
                <a:tc>
                  <a:txBody>
                    <a:bodyPr/>
                    <a:lstStyle/>
                    <a:p>
                      <a:pPr algn="l" fontAlgn="b"/>
                      <a:r>
                        <a:rPr lang="en-US" sz="1000" b="0" i="0" u="none" strike="noStrike">
                          <a:effectLst/>
                          <a:latin typeface="Arial" panose="020B0604020202020204" pitchFamily="34" charset="0"/>
                        </a:rPr>
                        <a:t>FORTUM OYJ</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5"/>
                  </a:ext>
                </a:extLst>
              </a:tr>
              <a:tr h="57288">
                <a:tc>
                  <a:txBody>
                    <a:bodyPr/>
                    <a:lstStyle/>
                    <a:p>
                      <a:pPr algn="l" fontAlgn="b"/>
                      <a:r>
                        <a:rPr lang="en-US" sz="1000" b="0" i="0" u="none" strike="noStrike">
                          <a:effectLst/>
                          <a:latin typeface="Arial" panose="020B0604020202020204" pitchFamily="34" charset="0"/>
                        </a:rPr>
                        <a:t>LNT US Equity</a:t>
                      </a:r>
                    </a:p>
                  </a:txBody>
                  <a:tcPr marL="7620" marR="7620" marT="7620" marB="0" anchor="b"/>
                </a:tc>
                <a:tc>
                  <a:txBody>
                    <a:bodyPr/>
                    <a:lstStyle/>
                    <a:p>
                      <a:pPr algn="l" fontAlgn="b"/>
                      <a:r>
                        <a:rPr lang="en-US" sz="1000" b="0" i="0" u="none" strike="noStrike">
                          <a:effectLst/>
                          <a:latin typeface="Arial" panose="020B0604020202020204" pitchFamily="34" charset="0"/>
                        </a:rPr>
                        <a:t>ALLIANT ENERGY CORP</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6"/>
                  </a:ext>
                </a:extLst>
              </a:tr>
              <a:tr h="57288">
                <a:tc>
                  <a:txBody>
                    <a:bodyPr/>
                    <a:lstStyle/>
                    <a:p>
                      <a:pPr algn="l" fontAlgn="b"/>
                      <a:r>
                        <a:rPr lang="en-US" sz="1000" b="0" i="0" u="none" strike="noStrike">
                          <a:effectLst/>
                          <a:latin typeface="Arial" panose="020B0604020202020204" pitchFamily="34" charset="0"/>
                        </a:rPr>
                        <a:t>CEN NZ Equity</a:t>
                      </a:r>
                    </a:p>
                  </a:txBody>
                  <a:tcPr marL="7620" marR="7620" marT="7620" marB="0" anchor="b"/>
                </a:tc>
                <a:tc>
                  <a:txBody>
                    <a:bodyPr/>
                    <a:lstStyle/>
                    <a:p>
                      <a:pPr algn="l" fontAlgn="b"/>
                      <a:r>
                        <a:rPr lang="en-US" sz="1000" b="0" i="0" u="none" strike="noStrike">
                          <a:effectLst/>
                          <a:latin typeface="Arial" panose="020B0604020202020204" pitchFamily="34" charset="0"/>
                        </a:rPr>
                        <a:t>CONTACT ENERGY LTD</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7"/>
                  </a:ext>
                </a:extLst>
              </a:tr>
              <a:tr h="57288">
                <a:tc>
                  <a:txBody>
                    <a:bodyPr/>
                    <a:lstStyle/>
                    <a:p>
                      <a:pPr algn="l" fontAlgn="b"/>
                      <a:r>
                        <a:rPr lang="en-US" sz="1000" b="0" i="0" u="none" strike="noStrike">
                          <a:effectLst/>
                          <a:latin typeface="Arial" panose="020B0604020202020204" pitchFamily="34" charset="0"/>
                        </a:rPr>
                        <a:t>IRE IM Equity</a:t>
                      </a:r>
                    </a:p>
                  </a:txBody>
                  <a:tcPr marL="7620" marR="7620" marT="7620" marB="0" anchor="b"/>
                </a:tc>
                <a:tc>
                  <a:txBody>
                    <a:bodyPr/>
                    <a:lstStyle/>
                    <a:p>
                      <a:pPr algn="l" fontAlgn="b"/>
                      <a:r>
                        <a:rPr lang="en-US" sz="1000" b="0" i="0" u="none" strike="noStrike">
                          <a:effectLst/>
                          <a:latin typeface="Arial" panose="020B0604020202020204" pitchFamily="34" charset="0"/>
                        </a:rPr>
                        <a:t>IREN SPA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8"/>
                  </a:ext>
                </a:extLst>
              </a:tr>
              <a:tr h="57288">
                <a:tc>
                  <a:txBody>
                    <a:bodyPr/>
                    <a:lstStyle/>
                    <a:p>
                      <a:pPr algn="l" fontAlgn="b"/>
                      <a:r>
                        <a:rPr lang="en-US" sz="1000" b="0" i="0" u="none" strike="noStrike">
                          <a:effectLst/>
                          <a:latin typeface="Arial" panose="020B0604020202020204" pitchFamily="34" charset="0"/>
                        </a:rPr>
                        <a:t>ACO/X CN Equity</a:t>
                      </a:r>
                    </a:p>
                  </a:txBody>
                  <a:tcPr marL="7620" marR="7620" marT="7620" marB="0" anchor="b"/>
                </a:tc>
                <a:tc>
                  <a:txBody>
                    <a:bodyPr/>
                    <a:lstStyle/>
                    <a:p>
                      <a:pPr algn="l" fontAlgn="b"/>
                      <a:r>
                        <a:rPr lang="en-US" sz="1000" b="0" i="0" u="none" strike="noStrike">
                          <a:effectLst/>
                          <a:latin typeface="Arial" panose="020B0604020202020204" pitchFamily="34" charset="0"/>
                        </a:rPr>
                        <a:t>ATCO LTD -CLASS I</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9"/>
                  </a:ext>
                </a:extLst>
              </a:tr>
              <a:tr h="57288">
                <a:tc>
                  <a:txBody>
                    <a:bodyPr/>
                    <a:lstStyle/>
                    <a:p>
                      <a:pPr algn="l" fontAlgn="b"/>
                      <a:r>
                        <a:rPr lang="en-US" sz="1000" b="0" i="0" u="none" strike="noStrike" dirty="0">
                          <a:effectLst/>
                          <a:latin typeface="Arial" panose="020B0604020202020204" pitchFamily="34" charset="0"/>
                        </a:rPr>
                        <a:t>LIGT3 BZ Equity</a:t>
                      </a:r>
                    </a:p>
                  </a:txBody>
                  <a:tcPr marL="7620" marR="7620" marT="7620" marB="0" anchor="b"/>
                </a:tc>
                <a:tc>
                  <a:txBody>
                    <a:bodyPr/>
                    <a:lstStyle/>
                    <a:p>
                      <a:pPr algn="l" fontAlgn="b"/>
                      <a:r>
                        <a:rPr lang="en-US" sz="1000" b="0" i="0" u="none" strike="noStrike">
                          <a:effectLst/>
                          <a:latin typeface="Arial" panose="020B0604020202020204" pitchFamily="34" charset="0"/>
                        </a:rPr>
                        <a:t>LIGHT SA</a:t>
                      </a:r>
                    </a:p>
                  </a:txBody>
                  <a:tcPr marL="7620" marR="7620" marT="7620" marB="0" anchor="b"/>
                </a:tc>
                <a:tc>
                  <a:txBody>
                    <a:bodyPr/>
                    <a:lstStyle/>
                    <a:p>
                      <a:pPr algn="l" fontAlgn="b"/>
                      <a:r>
                        <a:rPr lang="en-US" sz="1000" b="0" i="0" u="none" strike="noStrike" dirty="0">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3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82946311"/>
              </p:ext>
            </p:extLst>
          </p:nvPr>
        </p:nvGraphicFramePr>
        <p:xfrm>
          <a:off x="6236208" y="1124067"/>
          <a:ext cx="5596128" cy="4955365"/>
        </p:xfrm>
        <a:graphic>
          <a:graphicData uri="http://schemas.openxmlformats.org/drawingml/2006/table">
            <a:tbl>
              <a:tblPr>
                <a:tableStyleId>{5C22544A-7EE6-4342-B048-85BDC9FD1C3A}</a:tableStyleId>
              </a:tblPr>
              <a:tblGrid>
                <a:gridCol w="1254835">
                  <a:extLst>
                    <a:ext uri="{9D8B030D-6E8A-4147-A177-3AD203B41FA5}">
                      <a16:colId xmlns:a16="http://schemas.microsoft.com/office/drawing/2014/main" val="20000"/>
                    </a:ext>
                  </a:extLst>
                </a:gridCol>
                <a:gridCol w="2530781">
                  <a:extLst>
                    <a:ext uri="{9D8B030D-6E8A-4147-A177-3AD203B41FA5}">
                      <a16:colId xmlns:a16="http://schemas.microsoft.com/office/drawing/2014/main" val="20001"/>
                    </a:ext>
                  </a:extLst>
                </a:gridCol>
                <a:gridCol w="1810512">
                  <a:extLst>
                    <a:ext uri="{9D8B030D-6E8A-4147-A177-3AD203B41FA5}">
                      <a16:colId xmlns:a16="http://schemas.microsoft.com/office/drawing/2014/main" val="20002"/>
                    </a:ext>
                  </a:extLst>
                </a:gridCol>
              </a:tblGrid>
              <a:tr h="107415">
                <a:tc>
                  <a:txBody>
                    <a:bodyPr/>
                    <a:lstStyle/>
                    <a:p>
                      <a:pPr algn="l" fontAlgn="b"/>
                      <a:r>
                        <a:rPr lang="en-US" sz="1000" b="1" u="none" strike="noStrike" dirty="0">
                          <a:effectLst/>
                          <a:latin typeface="Arial" panose="020B0604020202020204" pitchFamily="34" charset="0"/>
                          <a:cs typeface="Arial" panose="020B0604020202020204" pitchFamily="34" charset="0"/>
                        </a:rPr>
                        <a:t>Bloomberg Ticker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1" u="none" strike="noStrike" dirty="0">
                          <a:effectLst/>
                          <a:latin typeface="Arial" panose="020B0604020202020204" pitchFamily="34" charset="0"/>
                          <a:cs typeface="Arial" panose="020B0604020202020204" pitchFamily="34" charset="0"/>
                        </a:rPr>
                        <a:t>Company Name</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1" u="none" strike="noStrike" dirty="0">
                          <a:effectLst/>
                          <a:latin typeface="Arial" panose="020B0604020202020204" pitchFamily="34" charset="0"/>
                          <a:cs typeface="Arial" panose="020B0604020202020204" pitchFamily="34" charset="0"/>
                        </a:rPr>
                        <a:t>Reason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extLst>
                  <a:ext uri="{0D108BD9-81ED-4DB2-BD59-A6C34878D82A}">
                    <a16:rowId xmlns:a16="http://schemas.microsoft.com/office/drawing/2014/main" val="10000"/>
                  </a:ext>
                </a:extLst>
              </a:tr>
              <a:tr h="107415">
                <a:tc>
                  <a:txBody>
                    <a:bodyPr/>
                    <a:lstStyle/>
                    <a:p>
                      <a:pPr algn="l" fontAlgn="b"/>
                      <a:r>
                        <a:rPr lang="en-US" sz="1000" b="0" i="0" u="none" strike="noStrike">
                          <a:effectLst/>
                          <a:latin typeface="Arial" panose="020B0604020202020204" pitchFamily="34" charset="0"/>
                        </a:rPr>
                        <a:t>VER AV Equity</a:t>
                      </a:r>
                    </a:p>
                  </a:txBody>
                  <a:tcPr marL="7620" marR="7620" marT="7620" marB="0" anchor="b"/>
                </a:tc>
                <a:tc>
                  <a:txBody>
                    <a:bodyPr/>
                    <a:lstStyle/>
                    <a:p>
                      <a:pPr algn="l" fontAlgn="b"/>
                      <a:r>
                        <a:rPr lang="en-US" sz="1000" b="0" i="0" u="none" strike="noStrike">
                          <a:effectLst/>
                          <a:latin typeface="Arial" panose="020B0604020202020204" pitchFamily="34" charset="0"/>
                        </a:rPr>
                        <a:t>VERBUND AG</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1"/>
                  </a:ext>
                </a:extLst>
              </a:tr>
              <a:tr h="57288">
                <a:tc>
                  <a:txBody>
                    <a:bodyPr/>
                    <a:lstStyle/>
                    <a:p>
                      <a:pPr algn="l" fontAlgn="b"/>
                      <a:r>
                        <a:rPr lang="en-US" sz="1000" b="0" i="0" u="none" strike="noStrike">
                          <a:effectLst/>
                          <a:latin typeface="Arial" panose="020B0604020202020204" pitchFamily="34" charset="0"/>
                        </a:rPr>
                        <a:t>ENBR3 BZ Equity</a:t>
                      </a:r>
                    </a:p>
                  </a:txBody>
                  <a:tcPr marL="7620" marR="7620" marT="7620" marB="0" anchor="b"/>
                </a:tc>
                <a:tc>
                  <a:txBody>
                    <a:bodyPr/>
                    <a:lstStyle/>
                    <a:p>
                      <a:pPr algn="l" fontAlgn="b"/>
                      <a:r>
                        <a:rPr lang="pt-BR" sz="1000" b="0" i="0" u="none" strike="noStrike">
                          <a:effectLst/>
                          <a:latin typeface="Arial" panose="020B0604020202020204" pitchFamily="34" charset="0"/>
                        </a:rPr>
                        <a:t>EDP - ENERGIAS DO BRASIL SA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2"/>
                  </a:ext>
                </a:extLst>
              </a:tr>
              <a:tr h="57288">
                <a:tc>
                  <a:txBody>
                    <a:bodyPr/>
                    <a:lstStyle/>
                    <a:p>
                      <a:pPr algn="l" fontAlgn="b"/>
                      <a:r>
                        <a:rPr lang="en-US" sz="1000" b="0" i="0" u="none" strike="noStrike">
                          <a:effectLst/>
                          <a:latin typeface="Arial" panose="020B0604020202020204" pitchFamily="34" charset="0"/>
                        </a:rPr>
                        <a:t>2380 HK Equity</a:t>
                      </a:r>
                    </a:p>
                  </a:txBody>
                  <a:tcPr marL="7620" marR="7620" marT="7620" marB="0" anchor="b"/>
                </a:tc>
                <a:tc>
                  <a:txBody>
                    <a:bodyPr/>
                    <a:lstStyle/>
                    <a:p>
                      <a:pPr algn="l" fontAlgn="b"/>
                      <a:r>
                        <a:rPr lang="en-US" sz="1000" b="0" i="0" u="none" strike="noStrike">
                          <a:effectLst/>
                          <a:latin typeface="Arial" panose="020B0604020202020204" pitchFamily="34" charset="0"/>
                        </a:rPr>
                        <a:t>CHINA POWER INTERNATIONAL</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3"/>
                  </a:ext>
                </a:extLst>
              </a:tr>
              <a:tr h="57288">
                <a:tc>
                  <a:txBody>
                    <a:bodyPr/>
                    <a:lstStyle/>
                    <a:p>
                      <a:pPr algn="l" fontAlgn="b"/>
                      <a:r>
                        <a:rPr lang="en-US" sz="1000" b="0" i="0" u="none" strike="noStrike">
                          <a:effectLst/>
                          <a:latin typeface="Arial" panose="020B0604020202020204" pitchFamily="34" charset="0"/>
                        </a:rPr>
                        <a:t>ENA PW Equity</a:t>
                      </a:r>
                    </a:p>
                  </a:txBody>
                  <a:tcPr marL="7620" marR="7620" marT="7620" marB="0" anchor="b"/>
                </a:tc>
                <a:tc>
                  <a:txBody>
                    <a:bodyPr/>
                    <a:lstStyle/>
                    <a:p>
                      <a:pPr algn="l" fontAlgn="b"/>
                      <a:r>
                        <a:rPr lang="en-US" sz="1000" b="0" i="0" u="none" strike="noStrike">
                          <a:effectLst/>
                          <a:latin typeface="Arial" panose="020B0604020202020204" pitchFamily="34" charset="0"/>
                        </a:rPr>
                        <a:t>ENEA SA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4"/>
                  </a:ext>
                </a:extLst>
              </a:tr>
              <a:tr h="57288">
                <a:tc>
                  <a:txBody>
                    <a:bodyPr/>
                    <a:lstStyle/>
                    <a:p>
                      <a:pPr algn="l" fontAlgn="b"/>
                      <a:r>
                        <a:rPr lang="en-US" sz="1000" b="0" i="0" u="none" strike="noStrike">
                          <a:effectLst/>
                          <a:latin typeface="Arial" panose="020B0604020202020204" pitchFamily="34" charset="0"/>
                        </a:rPr>
                        <a:t>579 HK Equity</a:t>
                      </a:r>
                    </a:p>
                  </a:txBody>
                  <a:tcPr marL="7620" marR="7620" marT="7620" marB="0" anchor="b"/>
                </a:tc>
                <a:tc>
                  <a:txBody>
                    <a:bodyPr/>
                    <a:lstStyle/>
                    <a:p>
                      <a:pPr algn="l" fontAlgn="b"/>
                      <a:r>
                        <a:rPr lang="en-US" sz="1000" b="0" i="0" u="none" strike="noStrike">
                          <a:effectLst/>
                          <a:latin typeface="Arial" panose="020B0604020202020204" pitchFamily="34" charset="0"/>
                        </a:rPr>
                        <a:t>BEIJING JINGNENG CLEAN ENE-H</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5"/>
                  </a:ext>
                </a:extLst>
              </a:tr>
              <a:tr h="57288">
                <a:tc>
                  <a:txBody>
                    <a:bodyPr/>
                    <a:lstStyle/>
                    <a:p>
                      <a:pPr algn="l" fontAlgn="b"/>
                      <a:r>
                        <a:rPr lang="en-US" sz="1000" b="0" i="0" u="none" strike="noStrike">
                          <a:effectLst/>
                          <a:latin typeface="Arial" panose="020B0604020202020204" pitchFamily="34" charset="0"/>
                        </a:rPr>
                        <a:t>POR US Equity</a:t>
                      </a:r>
                    </a:p>
                  </a:txBody>
                  <a:tcPr marL="7620" marR="7620" marT="7620" marB="0" anchor="b"/>
                </a:tc>
                <a:tc>
                  <a:txBody>
                    <a:bodyPr/>
                    <a:lstStyle/>
                    <a:p>
                      <a:pPr algn="l" fontAlgn="b"/>
                      <a:r>
                        <a:rPr lang="en-US" sz="1000" b="0" i="0" u="none" strike="noStrike">
                          <a:effectLst/>
                          <a:latin typeface="Arial" panose="020B0604020202020204" pitchFamily="34" charset="0"/>
                        </a:rPr>
                        <a:t>PORTLAND GENERAL ELECTRIC CO</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6"/>
                  </a:ext>
                </a:extLst>
              </a:tr>
              <a:tr h="57288">
                <a:tc>
                  <a:txBody>
                    <a:bodyPr/>
                    <a:lstStyle/>
                    <a:p>
                      <a:pPr algn="l" fontAlgn="b"/>
                      <a:r>
                        <a:rPr lang="en-US" sz="1000" b="0" i="0" u="none" strike="noStrike">
                          <a:effectLst/>
                          <a:latin typeface="Arial" panose="020B0604020202020204" pitchFamily="34" charset="0"/>
                        </a:rPr>
                        <a:t>TA CN Equity</a:t>
                      </a:r>
                    </a:p>
                  </a:txBody>
                  <a:tcPr marL="7620" marR="7620" marT="7620" marB="0" anchor="b"/>
                </a:tc>
                <a:tc>
                  <a:txBody>
                    <a:bodyPr/>
                    <a:lstStyle/>
                    <a:p>
                      <a:pPr algn="l" fontAlgn="b"/>
                      <a:r>
                        <a:rPr lang="en-US" sz="1000" b="0" i="0" u="none" strike="noStrike">
                          <a:effectLst/>
                          <a:latin typeface="Arial" panose="020B0604020202020204" pitchFamily="34" charset="0"/>
                        </a:rPr>
                        <a:t>TRANSALTA CORP</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7"/>
                  </a:ext>
                </a:extLst>
              </a:tr>
              <a:tr h="57288">
                <a:tc>
                  <a:txBody>
                    <a:bodyPr/>
                    <a:lstStyle/>
                    <a:p>
                      <a:pPr algn="l" fontAlgn="b"/>
                      <a:r>
                        <a:rPr lang="en-US" sz="1000" b="0" i="0" u="none" strike="noStrike">
                          <a:effectLst/>
                          <a:latin typeface="Arial" panose="020B0604020202020204" pitchFamily="34" charset="0"/>
                        </a:rPr>
                        <a:t>DIREN FP Equity</a:t>
                      </a:r>
                    </a:p>
                  </a:txBody>
                  <a:tcPr marL="7620" marR="7620" marT="7620" marB="0" anchor="b"/>
                </a:tc>
                <a:tc>
                  <a:txBody>
                    <a:bodyPr/>
                    <a:lstStyle/>
                    <a:p>
                      <a:pPr algn="l" fontAlgn="b"/>
                      <a:r>
                        <a:rPr lang="en-US" sz="1000" b="0" i="0" u="none" strike="noStrike">
                          <a:effectLst/>
                          <a:latin typeface="Arial" panose="020B0604020202020204" pitchFamily="34" charset="0"/>
                        </a:rPr>
                        <a:t>DIRECT ENERGIE</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8"/>
                  </a:ext>
                </a:extLst>
              </a:tr>
              <a:tr h="57288">
                <a:tc>
                  <a:txBody>
                    <a:bodyPr/>
                    <a:lstStyle/>
                    <a:p>
                      <a:pPr algn="l" fontAlgn="b"/>
                      <a:r>
                        <a:rPr lang="en-US" sz="1000" b="0" i="0" u="none" strike="noStrike">
                          <a:effectLst/>
                          <a:latin typeface="Arial" panose="020B0604020202020204" pitchFamily="34" charset="0"/>
                        </a:rPr>
                        <a:t>000027 CH Equity</a:t>
                      </a:r>
                    </a:p>
                  </a:txBody>
                  <a:tcPr marL="7620" marR="7620" marT="7620" marB="0" anchor="b"/>
                </a:tc>
                <a:tc>
                  <a:txBody>
                    <a:bodyPr/>
                    <a:lstStyle/>
                    <a:p>
                      <a:pPr algn="l" fontAlgn="b"/>
                      <a:r>
                        <a:rPr lang="en-US" sz="1000" b="0" i="0" u="none" strike="noStrike">
                          <a:effectLst/>
                          <a:latin typeface="Arial" panose="020B0604020202020204" pitchFamily="34" charset="0"/>
                        </a:rPr>
                        <a:t>SHENZHEN ENERGY GROUP CO L-A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9"/>
                  </a:ext>
                </a:extLst>
              </a:tr>
              <a:tr h="57288">
                <a:tc>
                  <a:txBody>
                    <a:bodyPr/>
                    <a:lstStyle/>
                    <a:p>
                      <a:pPr algn="l" fontAlgn="b"/>
                      <a:r>
                        <a:rPr lang="en-US" sz="1000" b="0" i="0" u="none" strike="noStrike">
                          <a:effectLst/>
                          <a:latin typeface="Arial" panose="020B0604020202020204" pitchFamily="34" charset="0"/>
                        </a:rPr>
                        <a:t>000543 CH Equity</a:t>
                      </a:r>
                    </a:p>
                  </a:txBody>
                  <a:tcPr marL="7620" marR="7620" marT="7620" marB="0" anchor="b"/>
                </a:tc>
                <a:tc>
                  <a:txBody>
                    <a:bodyPr/>
                    <a:lstStyle/>
                    <a:p>
                      <a:pPr algn="l" fontAlgn="b"/>
                      <a:r>
                        <a:rPr lang="en-US" sz="1000" b="0" i="0" u="none" strike="noStrike">
                          <a:effectLst/>
                          <a:latin typeface="Arial" panose="020B0604020202020204" pitchFamily="34" charset="0"/>
                        </a:rPr>
                        <a:t>AN HUI WENERGY CO LTD -A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0"/>
                  </a:ext>
                </a:extLst>
              </a:tr>
              <a:tr h="57288">
                <a:tc>
                  <a:txBody>
                    <a:bodyPr/>
                    <a:lstStyle/>
                    <a:p>
                      <a:pPr algn="l" fontAlgn="b"/>
                      <a:r>
                        <a:rPr lang="en-US" sz="1000" b="0" i="0" u="none" strike="noStrike">
                          <a:effectLst/>
                          <a:latin typeface="Arial" panose="020B0604020202020204" pitchFamily="34" charset="0"/>
                        </a:rPr>
                        <a:t>NHPC IN Equity</a:t>
                      </a:r>
                    </a:p>
                  </a:txBody>
                  <a:tcPr marL="7620" marR="7620" marT="7620" marB="0" anchor="b"/>
                </a:tc>
                <a:tc>
                  <a:txBody>
                    <a:bodyPr/>
                    <a:lstStyle/>
                    <a:p>
                      <a:pPr algn="l" fontAlgn="b"/>
                      <a:r>
                        <a:rPr lang="en-US" sz="1000" b="0" i="0" u="none" strike="noStrike">
                          <a:effectLst/>
                          <a:latin typeface="Arial" panose="020B0604020202020204" pitchFamily="34" charset="0"/>
                        </a:rPr>
                        <a:t>NHPC LTD</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1"/>
                  </a:ext>
                </a:extLst>
              </a:tr>
              <a:tr h="57288">
                <a:tc>
                  <a:txBody>
                    <a:bodyPr/>
                    <a:lstStyle/>
                    <a:p>
                      <a:pPr algn="l" fontAlgn="b"/>
                      <a:r>
                        <a:rPr lang="en-US" sz="1000" b="0" i="0" u="none" strike="noStrike">
                          <a:effectLst/>
                          <a:latin typeface="Arial" panose="020B0604020202020204" pitchFamily="34" charset="0"/>
                        </a:rPr>
                        <a:t>AVA US Equity</a:t>
                      </a:r>
                    </a:p>
                  </a:txBody>
                  <a:tcPr marL="7620" marR="7620" marT="7620" marB="0" anchor="b"/>
                </a:tc>
                <a:tc>
                  <a:txBody>
                    <a:bodyPr/>
                    <a:lstStyle/>
                    <a:p>
                      <a:pPr algn="l" fontAlgn="b"/>
                      <a:r>
                        <a:rPr lang="en-US" sz="1000" b="0" i="0" u="none" strike="noStrike">
                          <a:effectLst/>
                          <a:latin typeface="Arial" panose="020B0604020202020204" pitchFamily="34" charset="0"/>
                        </a:rPr>
                        <a:t>AVISTA CORP</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2"/>
                  </a:ext>
                </a:extLst>
              </a:tr>
              <a:tr h="57288">
                <a:tc>
                  <a:txBody>
                    <a:bodyPr/>
                    <a:lstStyle/>
                    <a:p>
                      <a:pPr algn="l" fontAlgn="b"/>
                      <a:r>
                        <a:rPr lang="en-US" sz="1000" b="0" i="0" u="none" strike="noStrike">
                          <a:effectLst/>
                          <a:latin typeface="Arial" panose="020B0604020202020204" pitchFamily="34" charset="0"/>
                        </a:rPr>
                        <a:t>600863 CH Equity</a:t>
                      </a:r>
                    </a:p>
                  </a:txBody>
                  <a:tcPr marL="7620" marR="7620" marT="7620" marB="0" anchor="b"/>
                </a:tc>
                <a:tc>
                  <a:txBody>
                    <a:bodyPr/>
                    <a:lstStyle/>
                    <a:p>
                      <a:pPr algn="l" fontAlgn="b"/>
                      <a:r>
                        <a:rPr lang="en-US" sz="1000" b="0" i="0" u="none" strike="noStrike">
                          <a:effectLst/>
                          <a:latin typeface="Arial" panose="020B0604020202020204" pitchFamily="34" charset="0"/>
                        </a:rPr>
                        <a:t>INNER MONGOLIA MENGDIAN HU-A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3"/>
                  </a:ext>
                </a:extLst>
              </a:tr>
              <a:tr h="57288">
                <a:tc>
                  <a:txBody>
                    <a:bodyPr/>
                    <a:lstStyle/>
                    <a:p>
                      <a:pPr algn="l" fontAlgn="b"/>
                      <a:r>
                        <a:rPr lang="en-US" sz="1000" b="0" i="0" u="none" strike="noStrike">
                          <a:effectLst/>
                          <a:latin typeface="Arial" panose="020B0604020202020204" pitchFamily="34" charset="0"/>
                        </a:rPr>
                        <a:t>IDA US Equity</a:t>
                      </a:r>
                    </a:p>
                  </a:txBody>
                  <a:tcPr marL="7620" marR="7620" marT="7620" marB="0" anchor="b"/>
                </a:tc>
                <a:tc>
                  <a:txBody>
                    <a:bodyPr/>
                    <a:lstStyle/>
                    <a:p>
                      <a:pPr algn="l" fontAlgn="b"/>
                      <a:r>
                        <a:rPr lang="en-US" sz="1000" b="0" i="0" u="none" strike="noStrike">
                          <a:effectLst/>
                          <a:latin typeface="Arial" panose="020B0604020202020204" pitchFamily="34" charset="0"/>
                        </a:rPr>
                        <a:t>IDACORP INC</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4"/>
                  </a:ext>
                </a:extLst>
              </a:tr>
              <a:tr h="57288">
                <a:tc>
                  <a:txBody>
                    <a:bodyPr/>
                    <a:lstStyle/>
                    <a:p>
                      <a:pPr algn="l" fontAlgn="b"/>
                      <a:r>
                        <a:rPr lang="en-US" sz="1000" b="0" i="0" u="none" strike="noStrike">
                          <a:effectLst/>
                          <a:latin typeface="Arial" panose="020B0604020202020204" pitchFamily="34" charset="0"/>
                        </a:rPr>
                        <a:t>NPI CN Equity</a:t>
                      </a:r>
                    </a:p>
                  </a:txBody>
                  <a:tcPr marL="7620" marR="7620" marT="7620" marB="0" anchor="b"/>
                </a:tc>
                <a:tc>
                  <a:txBody>
                    <a:bodyPr/>
                    <a:lstStyle/>
                    <a:p>
                      <a:pPr algn="l" fontAlgn="b"/>
                      <a:r>
                        <a:rPr lang="en-US" sz="1000" b="0" i="0" u="none" strike="noStrike">
                          <a:effectLst/>
                          <a:latin typeface="Arial" panose="020B0604020202020204" pitchFamily="34" charset="0"/>
                        </a:rPr>
                        <a:t>NORTHLAND POWER INC</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5"/>
                  </a:ext>
                </a:extLst>
              </a:tr>
              <a:tr h="57288">
                <a:tc>
                  <a:txBody>
                    <a:bodyPr/>
                    <a:lstStyle/>
                    <a:p>
                      <a:pPr algn="l" fontAlgn="b"/>
                      <a:r>
                        <a:rPr lang="en-US" sz="1000" b="0" i="0" u="none" strike="noStrike">
                          <a:effectLst/>
                          <a:latin typeface="Arial" panose="020B0604020202020204" pitchFamily="34" charset="0"/>
                        </a:rPr>
                        <a:t>AQN CN Equity</a:t>
                      </a:r>
                    </a:p>
                  </a:txBody>
                  <a:tcPr marL="7620" marR="7620" marT="7620" marB="0" anchor="b"/>
                </a:tc>
                <a:tc>
                  <a:txBody>
                    <a:bodyPr/>
                    <a:lstStyle/>
                    <a:p>
                      <a:pPr algn="l" fontAlgn="b"/>
                      <a:r>
                        <a:rPr lang="en-US" sz="1000" b="0" i="0" u="none" strike="noStrike">
                          <a:effectLst/>
                          <a:latin typeface="Arial" panose="020B0604020202020204" pitchFamily="34" charset="0"/>
                        </a:rPr>
                        <a:t>ALGONQUIN POWER &amp; UTILITIES</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6"/>
                  </a:ext>
                </a:extLst>
              </a:tr>
              <a:tr h="57288">
                <a:tc>
                  <a:txBody>
                    <a:bodyPr/>
                    <a:lstStyle/>
                    <a:p>
                      <a:pPr algn="l" fontAlgn="b"/>
                      <a:r>
                        <a:rPr lang="en-US" sz="1000" b="0" i="0" u="none" strike="noStrike">
                          <a:effectLst/>
                          <a:latin typeface="Arial" panose="020B0604020202020204" pitchFamily="34" charset="0"/>
                        </a:rPr>
                        <a:t>000875 CH Equity</a:t>
                      </a:r>
                    </a:p>
                  </a:txBody>
                  <a:tcPr marL="7620" marR="7620" marT="7620" marB="0" anchor="b"/>
                </a:tc>
                <a:tc>
                  <a:txBody>
                    <a:bodyPr/>
                    <a:lstStyle/>
                    <a:p>
                      <a:pPr algn="l" fontAlgn="b"/>
                      <a:r>
                        <a:rPr lang="en-US" sz="1000" b="0" i="0" u="none" strike="noStrike">
                          <a:effectLst/>
                          <a:latin typeface="Arial" panose="020B0604020202020204" pitchFamily="34" charset="0"/>
                        </a:rPr>
                        <a:t>JILIN POWER SHARE CO-A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7"/>
                  </a:ext>
                </a:extLst>
              </a:tr>
              <a:tr h="57288">
                <a:tc>
                  <a:txBody>
                    <a:bodyPr/>
                    <a:lstStyle/>
                    <a:p>
                      <a:pPr algn="l" fontAlgn="b"/>
                      <a:r>
                        <a:rPr lang="en-US" sz="1000" b="0" i="0" u="none" strike="noStrike">
                          <a:effectLst/>
                          <a:latin typeface="Arial" panose="020B0604020202020204" pitchFamily="34" charset="0"/>
                        </a:rPr>
                        <a:t>600509 CH Equity</a:t>
                      </a:r>
                    </a:p>
                  </a:txBody>
                  <a:tcPr marL="7620" marR="7620" marT="7620" marB="0" anchor="b"/>
                </a:tc>
                <a:tc>
                  <a:txBody>
                    <a:bodyPr/>
                    <a:lstStyle/>
                    <a:p>
                      <a:pPr algn="l" fontAlgn="b"/>
                      <a:r>
                        <a:rPr lang="en-US" sz="1000" b="0" i="0" u="none" strike="noStrike">
                          <a:effectLst/>
                          <a:latin typeface="Arial" panose="020B0604020202020204" pitchFamily="34" charset="0"/>
                        </a:rPr>
                        <a:t>XINJIANG TIANFU ENERGY CO-A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8"/>
                  </a:ext>
                </a:extLst>
              </a:tr>
              <a:tr h="57288">
                <a:tc>
                  <a:txBody>
                    <a:bodyPr/>
                    <a:lstStyle/>
                    <a:p>
                      <a:pPr algn="l" fontAlgn="b"/>
                      <a:r>
                        <a:rPr lang="en-US" sz="1000" b="0" i="0" u="none" strike="noStrike">
                          <a:effectLst/>
                          <a:latin typeface="Arial" panose="020B0604020202020204" pitchFamily="34" charset="0"/>
                        </a:rPr>
                        <a:t>002479 CH Equity</a:t>
                      </a:r>
                    </a:p>
                  </a:txBody>
                  <a:tcPr marL="7620" marR="7620" marT="7620" marB="0" anchor="b"/>
                </a:tc>
                <a:tc>
                  <a:txBody>
                    <a:bodyPr/>
                    <a:lstStyle/>
                    <a:p>
                      <a:pPr algn="l" fontAlgn="b"/>
                      <a:r>
                        <a:rPr lang="en-US" sz="1000" b="0" i="0" u="none" strike="noStrike">
                          <a:effectLst/>
                          <a:latin typeface="Arial" panose="020B0604020202020204" pitchFamily="34" charset="0"/>
                        </a:rPr>
                        <a:t>ZHEJIANG FUCHUNJIANG ENVIR-A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19"/>
                  </a:ext>
                </a:extLst>
              </a:tr>
              <a:tr h="107415">
                <a:tc>
                  <a:txBody>
                    <a:bodyPr/>
                    <a:lstStyle/>
                    <a:p>
                      <a:pPr algn="l" fontAlgn="b"/>
                      <a:r>
                        <a:rPr lang="en-US" sz="1000" b="0" i="0" u="none" strike="noStrike">
                          <a:effectLst/>
                          <a:latin typeface="Arial" panose="020B0604020202020204" pitchFamily="34" charset="0"/>
                        </a:rPr>
                        <a:t>TPIPP TB Equity</a:t>
                      </a:r>
                    </a:p>
                  </a:txBody>
                  <a:tcPr marL="7620" marR="7620" marT="7620" marB="0" anchor="b"/>
                </a:tc>
                <a:tc>
                  <a:txBody>
                    <a:bodyPr/>
                    <a:lstStyle/>
                    <a:p>
                      <a:pPr algn="l" fontAlgn="b"/>
                      <a:r>
                        <a:rPr lang="en-US" sz="1000" b="0" i="0" u="none" strike="noStrike">
                          <a:effectLst/>
                          <a:latin typeface="Arial" panose="020B0604020202020204" pitchFamily="34" charset="0"/>
                        </a:rPr>
                        <a:t>TPI POLENE POWER PCL</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0"/>
                  </a:ext>
                </a:extLst>
              </a:tr>
              <a:tr h="57288">
                <a:tc>
                  <a:txBody>
                    <a:bodyPr/>
                    <a:lstStyle/>
                    <a:p>
                      <a:pPr algn="l" fontAlgn="b"/>
                      <a:r>
                        <a:rPr lang="en-US" sz="1000" b="0" i="0" u="none" strike="noStrike">
                          <a:effectLst/>
                          <a:latin typeface="Arial" panose="020B0604020202020204" pitchFamily="34" charset="0"/>
                        </a:rPr>
                        <a:t>600868 CH Equity</a:t>
                      </a:r>
                    </a:p>
                  </a:txBody>
                  <a:tcPr marL="7620" marR="7620" marT="7620" marB="0" anchor="b"/>
                </a:tc>
                <a:tc>
                  <a:txBody>
                    <a:bodyPr/>
                    <a:lstStyle/>
                    <a:p>
                      <a:pPr algn="l" fontAlgn="b"/>
                      <a:r>
                        <a:rPr lang="en-US" sz="1000" b="0" i="0" u="none" strike="noStrike">
                          <a:effectLst/>
                          <a:latin typeface="Arial" panose="020B0604020202020204" pitchFamily="34" charset="0"/>
                        </a:rPr>
                        <a:t>GUANGDONG MEIYAN JIXIANG H-A</a:t>
                      </a:r>
                    </a:p>
                  </a:txBody>
                  <a:tcPr marL="7620" marR="7620" marT="7620" marB="0" anchor="b"/>
                </a:tc>
                <a:tc>
                  <a:txBody>
                    <a:bodyPr/>
                    <a:lstStyle/>
                    <a:p>
                      <a:pPr algn="l" fontAlgn="b"/>
                      <a:r>
                        <a:rPr lang="en-US" sz="1000" b="0" i="0" u="none" strike="noStrike">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21"/>
                  </a:ext>
                </a:extLst>
              </a:tr>
              <a:tr h="57288">
                <a:tc>
                  <a:txBody>
                    <a:bodyPr/>
                    <a:lstStyle/>
                    <a:p>
                      <a:pPr algn="l" fontAlgn="b"/>
                      <a:r>
                        <a:rPr lang="en-US" sz="1000" b="0" i="0" u="none" strike="noStrike">
                          <a:effectLst/>
                          <a:latin typeface="Arial" panose="020B0604020202020204" pitchFamily="34" charset="0"/>
                        </a:rPr>
                        <a:t>NESTE FH Equity</a:t>
                      </a:r>
                    </a:p>
                  </a:txBody>
                  <a:tcPr marL="7620" marR="7620" marT="7620" marB="0" anchor="b"/>
                </a:tc>
                <a:tc>
                  <a:txBody>
                    <a:bodyPr/>
                    <a:lstStyle/>
                    <a:p>
                      <a:pPr algn="l" fontAlgn="b"/>
                      <a:r>
                        <a:rPr lang="en-US" sz="1000" b="0" i="0" u="none" strike="noStrike">
                          <a:effectLst/>
                          <a:latin typeface="Arial" panose="020B0604020202020204" pitchFamily="34" charset="0"/>
                        </a:rPr>
                        <a:t>NESTE OYJ</a:t>
                      </a:r>
                    </a:p>
                  </a:txBody>
                  <a:tcPr marL="7620" marR="7620" marT="7620" marB="0" anchor="b"/>
                </a:tc>
                <a:tc>
                  <a:txBody>
                    <a:bodyPr/>
                    <a:lstStyle/>
                    <a:p>
                      <a:pPr algn="l" fontAlgn="b"/>
                      <a:r>
                        <a:rPr lang="en-US" sz="1000" b="0" i="0" u="none" strike="noStrike">
                          <a:effectLst/>
                          <a:latin typeface="Arial" panose="020B0604020202020204" pitchFamily="34" charset="0"/>
                        </a:rPr>
                        <a:t>Oil and Gas</a:t>
                      </a:r>
                    </a:p>
                  </a:txBody>
                  <a:tcPr marL="7620" marR="7620" marT="7620" marB="0" anchor="b"/>
                </a:tc>
                <a:extLst>
                  <a:ext uri="{0D108BD9-81ED-4DB2-BD59-A6C34878D82A}">
                    <a16:rowId xmlns:a16="http://schemas.microsoft.com/office/drawing/2014/main" val="10022"/>
                  </a:ext>
                </a:extLst>
              </a:tr>
              <a:tr h="57288">
                <a:tc>
                  <a:txBody>
                    <a:bodyPr/>
                    <a:lstStyle/>
                    <a:p>
                      <a:pPr algn="l" fontAlgn="b"/>
                      <a:r>
                        <a:rPr lang="en-US" sz="1000" b="0" i="0" u="none" strike="noStrike">
                          <a:effectLst/>
                          <a:latin typeface="Arial" panose="020B0604020202020204" pitchFamily="34" charset="0"/>
                        </a:rPr>
                        <a:t>CZZ US Equity</a:t>
                      </a:r>
                    </a:p>
                  </a:txBody>
                  <a:tcPr marL="7620" marR="7620" marT="7620" marB="0" anchor="b"/>
                </a:tc>
                <a:tc>
                  <a:txBody>
                    <a:bodyPr/>
                    <a:lstStyle/>
                    <a:p>
                      <a:pPr algn="l" fontAlgn="b"/>
                      <a:r>
                        <a:rPr lang="en-US" sz="1000" b="0" i="0" u="none" strike="noStrike">
                          <a:effectLst/>
                          <a:latin typeface="Arial" panose="020B0604020202020204" pitchFamily="34" charset="0"/>
                        </a:rPr>
                        <a:t>COSAN LTD-CLASS A SHARES</a:t>
                      </a:r>
                    </a:p>
                  </a:txBody>
                  <a:tcPr marL="7620" marR="7620" marT="7620" marB="0" anchor="b"/>
                </a:tc>
                <a:tc>
                  <a:txBody>
                    <a:bodyPr/>
                    <a:lstStyle/>
                    <a:p>
                      <a:pPr algn="l" fontAlgn="b"/>
                      <a:r>
                        <a:rPr lang="en-US" sz="1000" b="0" i="0" u="none" strike="noStrike">
                          <a:effectLst/>
                          <a:latin typeface="Arial" panose="020B0604020202020204" pitchFamily="34" charset="0"/>
                        </a:rPr>
                        <a:t>Oil and Gas</a:t>
                      </a:r>
                    </a:p>
                  </a:txBody>
                  <a:tcPr marL="7620" marR="7620" marT="7620" marB="0" anchor="b"/>
                </a:tc>
                <a:extLst>
                  <a:ext uri="{0D108BD9-81ED-4DB2-BD59-A6C34878D82A}">
                    <a16:rowId xmlns:a16="http://schemas.microsoft.com/office/drawing/2014/main" val="10023"/>
                  </a:ext>
                </a:extLst>
              </a:tr>
              <a:tr h="57288">
                <a:tc>
                  <a:txBody>
                    <a:bodyPr/>
                    <a:lstStyle/>
                    <a:p>
                      <a:pPr algn="l" fontAlgn="b"/>
                      <a:r>
                        <a:rPr lang="en-US" sz="1000" b="0" i="0" u="none" strike="noStrike">
                          <a:effectLst/>
                          <a:latin typeface="Arial" panose="020B0604020202020204" pitchFamily="34" charset="0"/>
                        </a:rPr>
                        <a:t>CSAN3 BZ Equity</a:t>
                      </a:r>
                    </a:p>
                  </a:txBody>
                  <a:tcPr marL="7620" marR="7620" marT="7620" marB="0" anchor="b"/>
                </a:tc>
                <a:tc>
                  <a:txBody>
                    <a:bodyPr/>
                    <a:lstStyle/>
                    <a:p>
                      <a:pPr algn="l" fontAlgn="b"/>
                      <a:r>
                        <a:rPr lang="en-US" sz="1000" b="0" i="0" u="none" strike="noStrike">
                          <a:effectLst/>
                          <a:latin typeface="Arial" panose="020B0604020202020204" pitchFamily="34" charset="0"/>
                        </a:rPr>
                        <a:t>COSAN SA INDUSTRIA COMERCIO</a:t>
                      </a:r>
                    </a:p>
                  </a:txBody>
                  <a:tcPr marL="7620" marR="7620" marT="7620" marB="0" anchor="b"/>
                </a:tc>
                <a:tc>
                  <a:txBody>
                    <a:bodyPr/>
                    <a:lstStyle/>
                    <a:p>
                      <a:pPr algn="l" fontAlgn="b"/>
                      <a:r>
                        <a:rPr lang="en-US" sz="1000" b="0" i="0" u="none" strike="noStrike">
                          <a:effectLst/>
                          <a:latin typeface="Arial" panose="020B0604020202020204" pitchFamily="34" charset="0"/>
                        </a:rPr>
                        <a:t>Oil and Gas</a:t>
                      </a:r>
                    </a:p>
                  </a:txBody>
                  <a:tcPr marL="7620" marR="7620" marT="7620" marB="0" anchor="b"/>
                </a:tc>
                <a:extLst>
                  <a:ext uri="{0D108BD9-81ED-4DB2-BD59-A6C34878D82A}">
                    <a16:rowId xmlns:a16="http://schemas.microsoft.com/office/drawing/2014/main" val="10024"/>
                  </a:ext>
                </a:extLst>
              </a:tr>
              <a:tr h="57288">
                <a:tc>
                  <a:txBody>
                    <a:bodyPr/>
                    <a:lstStyle/>
                    <a:p>
                      <a:pPr algn="l" fontAlgn="b"/>
                      <a:r>
                        <a:rPr lang="en-US" sz="1000" b="0" i="0" u="none" strike="noStrike">
                          <a:effectLst/>
                          <a:latin typeface="Arial" panose="020B0604020202020204" pitchFamily="34" charset="0"/>
                        </a:rPr>
                        <a:t>ZEON US Equity</a:t>
                      </a:r>
                    </a:p>
                  </a:txBody>
                  <a:tcPr marL="7620" marR="7620" marT="7620" marB="0" anchor="b"/>
                </a:tc>
                <a:tc>
                  <a:txBody>
                    <a:bodyPr/>
                    <a:lstStyle/>
                    <a:p>
                      <a:pPr algn="l" fontAlgn="b"/>
                      <a:r>
                        <a:rPr lang="en-US" sz="1000" b="0" i="0" u="none" strike="noStrike">
                          <a:effectLst/>
                          <a:latin typeface="Arial" panose="020B0604020202020204" pitchFamily="34" charset="0"/>
                        </a:rPr>
                        <a:t>ZEONS CORP</a:t>
                      </a:r>
                    </a:p>
                  </a:txBody>
                  <a:tcPr marL="7620" marR="7620" marT="7620" marB="0" anchor="b"/>
                </a:tc>
                <a:tc>
                  <a:txBody>
                    <a:bodyPr/>
                    <a:lstStyle/>
                    <a:p>
                      <a:pPr algn="l" fontAlgn="b"/>
                      <a:r>
                        <a:rPr lang="en-US" sz="1000" b="0" i="0" u="none" strike="noStrike">
                          <a:effectLst/>
                          <a:latin typeface="Arial" panose="020B0604020202020204" pitchFamily="34" charset="0"/>
                        </a:rPr>
                        <a:t>Oil and Gas</a:t>
                      </a:r>
                    </a:p>
                  </a:txBody>
                  <a:tcPr marL="7620" marR="7620" marT="7620" marB="0" anchor="b"/>
                </a:tc>
                <a:extLst>
                  <a:ext uri="{0D108BD9-81ED-4DB2-BD59-A6C34878D82A}">
                    <a16:rowId xmlns:a16="http://schemas.microsoft.com/office/drawing/2014/main" val="10025"/>
                  </a:ext>
                </a:extLst>
              </a:tr>
              <a:tr h="57288">
                <a:tc>
                  <a:txBody>
                    <a:bodyPr/>
                    <a:lstStyle/>
                    <a:p>
                      <a:pPr algn="l" fontAlgn="b"/>
                      <a:r>
                        <a:rPr lang="en-US" sz="1000" b="0" i="0" u="none" strike="noStrike">
                          <a:effectLst/>
                          <a:latin typeface="Arial" panose="020B0604020202020204" pitchFamily="34" charset="0"/>
                        </a:rPr>
                        <a:t>HON US Equity</a:t>
                      </a:r>
                    </a:p>
                  </a:txBody>
                  <a:tcPr marL="7620" marR="7620" marT="7620" marB="0" anchor="b"/>
                </a:tc>
                <a:tc>
                  <a:txBody>
                    <a:bodyPr/>
                    <a:lstStyle/>
                    <a:p>
                      <a:pPr algn="l" fontAlgn="b"/>
                      <a:r>
                        <a:rPr lang="en-US" sz="1000" b="0" i="0" u="none" strike="noStrike">
                          <a:effectLst/>
                          <a:latin typeface="Arial" panose="020B0604020202020204" pitchFamily="34" charset="0"/>
                        </a:rPr>
                        <a:t>HONEYWELL INTERNATIONAL INC</a:t>
                      </a:r>
                    </a:p>
                  </a:txBody>
                  <a:tcPr marL="7620" marR="7620" marT="7620" marB="0" anchor="b"/>
                </a:tc>
                <a:tc>
                  <a:txBody>
                    <a:bodyPr/>
                    <a:lstStyle/>
                    <a:p>
                      <a:pPr algn="l" fontAlgn="b"/>
                      <a:r>
                        <a:rPr lang="en-US" sz="1000" b="0" i="0" u="none" strike="noStrike">
                          <a:effectLst/>
                          <a:latin typeface="Arial" panose="020B0604020202020204" pitchFamily="34" charset="0"/>
                        </a:rPr>
                        <a:t>Top 100 Weapons</a:t>
                      </a:r>
                    </a:p>
                  </a:txBody>
                  <a:tcPr marL="7620" marR="7620" marT="7620" marB="0" anchor="b"/>
                </a:tc>
                <a:extLst>
                  <a:ext uri="{0D108BD9-81ED-4DB2-BD59-A6C34878D82A}">
                    <a16:rowId xmlns:a16="http://schemas.microsoft.com/office/drawing/2014/main" val="10026"/>
                  </a:ext>
                </a:extLst>
              </a:tr>
              <a:tr h="57288">
                <a:tc>
                  <a:txBody>
                    <a:bodyPr/>
                    <a:lstStyle/>
                    <a:p>
                      <a:pPr algn="l" fontAlgn="b"/>
                      <a:r>
                        <a:rPr lang="en-US" sz="1000" b="0" i="0" u="none" strike="noStrike">
                          <a:effectLst/>
                          <a:latin typeface="Arial" panose="020B0604020202020204" pitchFamily="34" charset="0"/>
                        </a:rPr>
                        <a:t>000150 KS Equity</a:t>
                      </a:r>
                    </a:p>
                  </a:txBody>
                  <a:tcPr marL="7620" marR="7620" marT="7620" marB="0" anchor="b"/>
                </a:tc>
                <a:tc>
                  <a:txBody>
                    <a:bodyPr/>
                    <a:lstStyle/>
                    <a:p>
                      <a:pPr algn="l" fontAlgn="b"/>
                      <a:r>
                        <a:rPr lang="en-US" sz="1000" b="0" i="0" u="none" strike="noStrike">
                          <a:effectLst/>
                          <a:latin typeface="Arial" panose="020B0604020202020204" pitchFamily="34" charset="0"/>
                        </a:rPr>
                        <a:t>DOOSAN CORP</a:t>
                      </a:r>
                    </a:p>
                  </a:txBody>
                  <a:tcPr marL="7620" marR="7620" marT="7620" marB="0" anchor="b"/>
                </a:tc>
                <a:tc>
                  <a:txBody>
                    <a:bodyPr/>
                    <a:lstStyle/>
                    <a:p>
                      <a:pPr algn="l" fontAlgn="b"/>
                      <a:r>
                        <a:rPr lang="en-US" sz="1000" b="0" i="0" u="none" strike="noStrike">
                          <a:effectLst/>
                          <a:latin typeface="Arial" panose="020B0604020202020204" pitchFamily="34" charset="0"/>
                        </a:rPr>
                        <a:t>Top 100 Weapons</a:t>
                      </a:r>
                    </a:p>
                  </a:txBody>
                  <a:tcPr marL="7620" marR="7620" marT="7620" marB="0" anchor="b"/>
                </a:tc>
                <a:extLst>
                  <a:ext uri="{0D108BD9-81ED-4DB2-BD59-A6C34878D82A}">
                    <a16:rowId xmlns:a16="http://schemas.microsoft.com/office/drawing/2014/main" val="10027"/>
                  </a:ext>
                </a:extLst>
              </a:tr>
              <a:tr h="57288">
                <a:tc>
                  <a:txBody>
                    <a:bodyPr/>
                    <a:lstStyle/>
                    <a:p>
                      <a:pPr algn="l" fontAlgn="b"/>
                      <a:r>
                        <a:rPr lang="en-US" sz="1000" b="0" i="0" u="none" strike="noStrike">
                          <a:effectLst/>
                          <a:latin typeface="Arial" panose="020B0604020202020204" pitchFamily="34" charset="0"/>
                        </a:rPr>
                        <a:t>GKN LN Equity</a:t>
                      </a:r>
                    </a:p>
                  </a:txBody>
                  <a:tcPr marL="7620" marR="7620" marT="7620" marB="0" anchor="b"/>
                </a:tc>
                <a:tc>
                  <a:txBody>
                    <a:bodyPr/>
                    <a:lstStyle/>
                    <a:p>
                      <a:pPr algn="l" fontAlgn="b"/>
                      <a:r>
                        <a:rPr lang="en-US" sz="1000" b="0" i="0" u="none" strike="noStrike">
                          <a:effectLst/>
                          <a:latin typeface="Arial" panose="020B0604020202020204" pitchFamily="34" charset="0"/>
                        </a:rPr>
                        <a:t>GKN PLC</a:t>
                      </a:r>
                    </a:p>
                  </a:txBody>
                  <a:tcPr marL="7620" marR="7620" marT="7620" marB="0" anchor="b"/>
                </a:tc>
                <a:tc>
                  <a:txBody>
                    <a:bodyPr/>
                    <a:lstStyle/>
                    <a:p>
                      <a:pPr algn="l" fontAlgn="b"/>
                      <a:r>
                        <a:rPr lang="en-US" sz="1000" b="0" i="0" u="none" strike="noStrike">
                          <a:effectLst/>
                          <a:latin typeface="Arial" panose="020B0604020202020204" pitchFamily="34" charset="0"/>
                        </a:rPr>
                        <a:t>Top 100 Weapons</a:t>
                      </a:r>
                    </a:p>
                  </a:txBody>
                  <a:tcPr marL="7620" marR="7620" marT="7620" marB="0" anchor="b"/>
                </a:tc>
                <a:extLst>
                  <a:ext uri="{0D108BD9-81ED-4DB2-BD59-A6C34878D82A}">
                    <a16:rowId xmlns:a16="http://schemas.microsoft.com/office/drawing/2014/main" val="10028"/>
                  </a:ext>
                </a:extLst>
              </a:tr>
              <a:tr h="57288">
                <a:tc>
                  <a:txBody>
                    <a:bodyPr/>
                    <a:lstStyle/>
                    <a:p>
                      <a:pPr algn="l" fontAlgn="b"/>
                      <a:r>
                        <a:rPr lang="en-US" sz="1000" b="0" i="0" u="none" strike="noStrike">
                          <a:effectLst/>
                          <a:latin typeface="Arial" panose="020B0604020202020204" pitchFamily="34" charset="0"/>
                        </a:rPr>
                        <a:t>BHE IN Equity</a:t>
                      </a:r>
                    </a:p>
                  </a:txBody>
                  <a:tcPr marL="7620" marR="7620" marT="7620" marB="0" anchor="b"/>
                </a:tc>
                <a:tc>
                  <a:txBody>
                    <a:bodyPr/>
                    <a:lstStyle/>
                    <a:p>
                      <a:pPr algn="l" fontAlgn="b"/>
                      <a:r>
                        <a:rPr lang="en-US" sz="1000" b="0" i="0" u="none" strike="noStrike">
                          <a:effectLst/>
                          <a:latin typeface="Arial" panose="020B0604020202020204" pitchFamily="34" charset="0"/>
                        </a:rPr>
                        <a:t>BHARAT ELECTRONICS LTD</a:t>
                      </a:r>
                    </a:p>
                  </a:txBody>
                  <a:tcPr marL="7620" marR="7620" marT="7620" marB="0" anchor="b"/>
                </a:tc>
                <a:tc>
                  <a:txBody>
                    <a:bodyPr/>
                    <a:lstStyle/>
                    <a:p>
                      <a:pPr algn="l" fontAlgn="b"/>
                      <a:r>
                        <a:rPr lang="en-US" sz="1000" b="0" i="0" u="none" strike="noStrike">
                          <a:effectLst/>
                          <a:latin typeface="Arial" panose="020B0604020202020204" pitchFamily="34" charset="0"/>
                        </a:rPr>
                        <a:t>Top 100 Weapons</a:t>
                      </a:r>
                    </a:p>
                  </a:txBody>
                  <a:tcPr marL="7620" marR="7620" marT="7620" marB="0" anchor="b"/>
                </a:tc>
                <a:extLst>
                  <a:ext uri="{0D108BD9-81ED-4DB2-BD59-A6C34878D82A}">
                    <a16:rowId xmlns:a16="http://schemas.microsoft.com/office/drawing/2014/main" val="10029"/>
                  </a:ext>
                </a:extLst>
              </a:tr>
              <a:tr h="57288">
                <a:tc>
                  <a:txBody>
                    <a:bodyPr/>
                    <a:lstStyle/>
                    <a:p>
                      <a:pPr algn="l" fontAlgn="b"/>
                      <a:r>
                        <a:rPr lang="en-US" sz="1000" b="0" i="0" u="none" strike="noStrike" dirty="0">
                          <a:effectLst/>
                          <a:latin typeface="Arial" panose="020B0604020202020204" pitchFamily="34" charset="0"/>
                        </a:rPr>
                        <a:t>BG US Equity</a:t>
                      </a:r>
                    </a:p>
                  </a:txBody>
                  <a:tcPr marL="7620" marR="7620" marT="7620" marB="0" anchor="b"/>
                </a:tc>
                <a:tc>
                  <a:txBody>
                    <a:bodyPr/>
                    <a:lstStyle/>
                    <a:p>
                      <a:pPr algn="l" fontAlgn="b"/>
                      <a:r>
                        <a:rPr lang="en-US" sz="1000" b="0" i="0" u="none" strike="noStrike">
                          <a:effectLst/>
                          <a:latin typeface="Arial" panose="020B0604020202020204" pitchFamily="34" charset="0"/>
                        </a:rPr>
                        <a:t>BUNGE LTD</a:t>
                      </a:r>
                    </a:p>
                  </a:txBody>
                  <a:tcPr marL="7620" marR="7620" marT="7620" marB="0" anchor="b"/>
                </a:tc>
                <a:tc>
                  <a:txBody>
                    <a:bodyPr/>
                    <a:lstStyle/>
                    <a:p>
                      <a:pPr algn="l" fontAlgn="b"/>
                      <a:r>
                        <a:rPr lang="en-US" sz="1000" b="0" i="0" u="none" strike="noStrike" dirty="0">
                          <a:effectLst/>
                          <a:latin typeface="Arial" panose="020B0604020202020204" pitchFamily="34" charset="0"/>
                        </a:rPr>
                        <a:t>Tropical Forest Harm</a:t>
                      </a:r>
                    </a:p>
                  </a:txBody>
                  <a:tcPr marL="7620" marR="7620" marT="7620" marB="0" anchor="b"/>
                </a:tc>
                <a:extLst>
                  <a:ext uri="{0D108BD9-81ED-4DB2-BD59-A6C34878D82A}">
                    <a16:rowId xmlns:a16="http://schemas.microsoft.com/office/drawing/2014/main" val="10030"/>
                  </a:ext>
                </a:extLst>
              </a:tr>
            </a:tbl>
          </a:graphicData>
        </a:graphic>
      </p:graphicFrame>
    </p:spTree>
    <p:extLst>
      <p:ext uri="{BB962C8B-B14F-4D97-AF65-F5344CB8AC3E}">
        <p14:creationId xmlns:p14="http://schemas.microsoft.com/office/powerpoint/2010/main" val="4003227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nvSpPr>
        <p:spPr bwMode="auto">
          <a:xfrm>
            <a:off x="1795663" y="67504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algn="ctr" eaLnBrk="0" fontAlgn="base" hangingPunct="0"/>
            <a:r>
              <a:rPr lang="en-US" sz="4400" b="1" dirty="0" smtClean="0">
                <a:solidFill>
                  <a:srgbClr val="00813D"/>
                </a:solidFill>
                <a:ea typeface="ＭＳ Ｐゴシック"/>
                <a:cs typeface="Times New Roman"/>
              </a:rPr>
              <a:t>Featured Panelists</a:t>
            </a:r>
            <a:endParaRPr lang="en-US" sz="1000" dirty="0">
              <a:solidFill>
                <a:srgbClr val="000000"/>
              </a:solidFill>
              <a:latin typeface="Times"/>
              <a:ea typeface="ＭＳ 明朝"/>
              <a:cs typeface="Times New Roman"/>
            </a:endParaRPr>
          </a:p>
        </p:txBody>
      </p:sp>
      <p:sp>
        <p:nvSpPr>
          <p:cNvPr id="11" name="TextBox 10"/>
          <p:cNvSpPr txBox="1"/>
          <p:nvPr/>
        </p:nvSpPr>
        <p:spPr>
          <a:xfrm>
            <a:off x="4741539" y="4693064"/>
            <a:ext cx="2194560" cy="923330"/>
          </a:xfrm>
          <a:prstGeom prst="rect">
            <a:avLst/>
          </a:prstGeom>
          <a:noFill/>
        </p:spPr>
        <p:txBody>
          <a:bodyPr wrap="square">
            <a:spAutoFit/>
          </a:bodyPr>
          <a:lstStyle/>
          <a:p>
            <a:pPr algn="ctr" fontAlgn="base"/>
            <a:r>
              <a:rPr lang="en-US" b="1" dirty="0" smtClean="0">
                <a:solidFill>
                  <a:srgbClr val="000000"/>
                </a:solidFill>
                <a:ea typeface="ＭＳ Ｐゴシック"/>
                <a:cs typeface="Times New Roman"/>
              </a:rPr>
              <a:t>Andrew Behar, </a:t>
            </a:r>
          </a:p>
          <a:p>
            <a:pPr algn="ctr" fontAlgn="base"/>
            <a:r>
              <a:rPr lang="en-US" dirty="0" smtClean="0">
                <a:solidFill>
                  <a:srgbClr val="000000"/>
                </a:solidFill>
                <a:ea typeface="ＭＳ Ｐゴシック"/>
                <a:cs typeface="Times New Roman"/>
              </a:rPr>
              <a:t>CEO of </a:t>
            </a:r>
          </a:p>
          <a:p>
            <a:pPr algn="ctr" fontAlgn="base"/>
            <a:r>
              <a:rPr lang="en-US" i="1" dirty="0" smtClean="0">
                <a:solidFill>
                  <a:srgbClr val="000000"/>
                </a:solidFill>
                <a:ea typeface="ＭＳ Ｐゴシック"/>
                <a:cs typeface="Times New Roman"/>
              </a:rPr>
              <a:t>As You Sow</a:t>
            </a:r>
            <a:endParaRPr lang="en-US" sz="1050" i="1" dirty="0">
              <a:solidFill>
                <a:srgbClr val="000000"/>
              </a:solidFill>
              <a:ea typeface="ＭＳ 明朝"/>
              <a:cs typeface="Times New Roman"/>
            </a:endParaRPr>
          </a:p>
        </p:txBody>
      </p:sp>
      <p:sp>
        <p:nvSpPr>
          <p:cNvPr id="8" name="TextBox 7"/>
          <p:cNvSpPr txBox="1"/>
          <p:nvPr/>
        </p:nvSpPr>
        <p:spPr>
          <a:xfrm>
            <a:off x="1387045" y="4765798"/>
            <a:ext cx="2194560" cy="923330"/>
          </a:xfrm>
          <a:prstGeom prst="rect">
            <a:avLst/>
          </a:prstGeom>
          <a:noFill/>
        </p:spPr>
        <p:txBody>
          <a:bodyPr wrap="square">
            <a:spAutoFit/>
          </a:bodyPr>
          <a:lstStyle/>
          <a:p>
            <a:pPr algn="ctr" fontAlgn="base"/>
            <a:r>
              <a:rPr lang="en-US" b="1" dirty="0" smtClean="0">
                <a:solidFill>
                  <a:srgbClr val="000000"/>
                </a:solidFill>
                <a:ea typeface="ＭＳ Ｐゴシック"/>
                <a:cs typeface="Times New Roman"/>
              </a:rPr>
              <a:t>Toby Heaps, </a:t>
            </a:r>
          </a:p>
          <a:p>
            <a:pPr algn="ctr" fontAlgn="base"/>
            <a:r>
              <a:rPr lang="en-US" dirty="0" smtClean="0">
                <a:solidFill>
                  <a:srgbClr val="000000"/>
                </a:solidFill>
                <a:ea typeface="ＭＳ Ｐゴシック"/>
                <a:cs typeface="Times New Roman"/>
              </a:rPr>
              <a:t>CEO of </a:t>
            </a:r>
          </a:p>
          <a:p>
            <a:pPr algn="ctr" fontAlgn="base"/>
            <a:r>
              <a:rPr lang="en-US" dirty="0" smtClean="0">
                <a:solidFill>
                  <a:srgbClr val="000000"/>
                </a:solidFill>
                <a:ea typeface="ＭＳ Ｐゴシック"/>
                <a:cs typeface="Times New Roman"/>
              </a:rPr>
              <a:t>Corporate Knights</a:t>
            </a:r>
            <a:endParaRPr lang="en-US" sz="1050" dirty="0">
              <a:solidFill>
                <a:srgbClr val="000000"/>
              </a:solidFill>
              <a:ea typeface="ＭＳ 明朝"/>
              <a:cs typeface="Times New Roman"/>
            </a:endParaRPr>
          </a:p>
        </p:txBody>
      </p:sp>
      <p:pic>
        <p:nvPicPr>
          <p:cNvPr id="14" name="Picture 13" descr="tobyheaps_300x375.jpg"/>
          <p:cNvPicPr>
            <a:picLocks noChangeAspect="1"/>
          </p:cNvPicPr>
          <p:nvPr/>
        </p:nvPicPr>
        <p:blipFill>
          <a:blip r:embed="rId3"/>
          <a:stretch>
            <a:fillRect/>
          </a:stretch>
        </p:blipFill>
        <p:spPr>
          <a:xfrm>
            <a:off x="1387045" y="1996031"/>
            <a:ext cx="2194560" cy="2743200"/>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6123" t="2783" r="19141" b="17399"/>
          <a:stretch/>
        </p:blipFill>
        <p:spPr>
          <a:xfrm>
            <a:off x="8513413" y="2012564"/>
            <a:ext cx="2198077" cy="2710133"/>
          </a:xfrm>
          <a:prstGeom prst="rect">
            <a:avLst/>
          </a:prstGeom>
        </p:spPr>
      </p:pic>
      <p:sp>
        <p:nvSpPr>
          <p:cNvPr id="12" name="TextBox 11"/>
          <p:cNvSpPr txBox="1"/>
          <p:nvPr/>
        </p:nvSpPr>
        <p:spPr>
          <a:xfrm>
            <a:off x="8353663" y="4739231"/>
            <a:ext cx="2517579" cy="1200329"/>
          </a:xfrm>
          <a:prstGeom prst="rect">
            <a:avLst/>
          </a:prstGeom>
          <a:noFill/>
        </p:spPr>
        <p:txBody>
          <a:bodyPr wrap="square">
            <a:spAutoFit/>
          </a:bodyPr>
          <a:lstStyle/>
          <a:p>
            <a:pPr algn="ctr" fontAlgn="base"/>
            <a:r>
              <a:rPr lang="en-US" b="1" dirty="0" smtClean="0">
                <a:solidFill>
                  <a:srgbClr val="000000"/>
                </a:solidFill>
                <a:ea typeface="ＭＳ Ｐゴシック"/>
                <a:cs typeface="Times New Roman"/>
              </a:rPr>
              <a:t>Faustine Delasalle,</a:t>
            </a:r>
          </a:p>
          <a:p>
            <a:pPr algn="ctr" fontAlgn="base"/>
            <a:r>
              <a:rPr lang="en-US" dirty="0" smtClean="0">
                <a:solidFill>
                  <a:srgbClr val="000000"/>
                </a:solidFill>
                <a:ea typeface="ＭＳ Ｐゴシック"/>
                <a:cs typeface="Times New Roman"/>
              </a:rPr>
              <a:t>SYSTEMIQ Ltd., Manager of Energy Transitions Commission</a:t>
            </a:r>
          </a:p>
        </p:txBody>
      </p:sp>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9245" t="-478" r="10458" b="478"/>
          <a:stretch/>
        </p:blipFill>
        <p:spPr>
          <a:xfrm>
            <a:off x="4553357" y="1955045"/>
            <a:ext cx="2570923" cy="2767652"/>
          </a:xfrm>
          <a:prstGeom prst="rect">
            <a:avLst/>
          </a:prstGeom>
        </p:spPr>
      </p:pic>
    </p:spTree>
    <p:extLst>
      <p:ext uri="{BB962C8B-B14F-4D97-AF65-F5344CB8AC3E}">
        <p14:creationId xmlns:p14="http://schemas.microsoft.com/office/powerpoint/2010/main" val="1357200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611" y="723957"/>
            <a:ext cx="9509760" cy="400110"/>
          </a:xfrm>
          <a:prstGeom prst="rect">
            <a:avLst/>
          </a:prstGeom>
        </p:spPr>
        <p:txBody>
          <a:bodyPr wrap="square">
            <a:spAutoFit/>
          </a:bodyPr>
          <a:lstStyle/>
          <a:p>
            <a:pPr>
              <a:spcAft>
                <a:spcPts val="0"/>
              </a:spcAft>
            </a:pPr>
            <a:r>
              <a:rPr lang="en-CA" sz="2000" b="1" dirty="0" smtClean="0">
                <a:latin typeface="Gotham-Bold"/>
                <a:ea typeface="Calibri" panose="020F0502020204030204" pitchFamily="34" charset="0"/>
              </a:rPr>
              <a:t>APPENDIX A (Continued): Exclusions</a:t>
            </a:r>
            <a:endParaRPr lang="en-CA" sz="1400" dirty="0">
              <a:effectLst/>
              <a:latin typeface="Times New Roman" panose="02020603050405020304" pitchFamily="18" charset="0"/>
              <a:ea typeface="Calibri" panose="020F0502020204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897368813"/>
              </p:ext>
            </p:extLst>
          </p:nvPr>
        </p:nvGraphicFramePr>
        <p:xfrm>
          <a:off x="232611" y="1268222"/>
          <a:ext cx="5596128" cy="1281315"/>
        </p:xfrm>
        <a:graphic>
          <a:graphicData uri="http://schemas.openxmlformats.org/drawingml/2006/table">
            <a:tbl>
              <a:tblPr>
                <a:tableStyleId>{5C22544A-7EE6-4342-B048-85BDC9FD1C3A}</a:tableStyleId>
              </a:tblPr>
              <a:tblGrid>
                <a:gridCol w="1254835">
                  <a:extLst>
                    <a:ext uri="{9D8B030D-6E8A-4147-A177-3AD203B41FA5}">
                      <a16:colId xmlns:a16="http://schemas.microsoft.com/office/drawing/2014/main" val="20000"/>
                    </a:ext>
                  </a:extLst>
                </a:gridCol>
                <a:gridCol w="2530781">
                  <a:extLst>
                    <a:ext uri="{9D8B030D-6E8A-4147-A177-3AD203B41FA5}">
                      <a16:colId xmlns:a16="http://schemas.microsoft.com/office/drawing/2014/main" val="20001"/>
                    </a:ext>
                  </a:extLst>
                </a:gridCol>
                <a:gridCol w="1810512">
                  <a:extLst>
                    <a:ext uri="{9D8B030D-6E8A-4147-A177-3AD203B41FA5}">
                      <a16:colId xmlns:a16="http://schemas.microsoft.com/office/drawing/2014/main" val="20002"/>
                    </a:ext>
                  </a:extLst>
                </a:gridCol>
              </a:tblGrid>
              <a:tr h="57288">
                <a:tc>
                  <a:txBody>
                    <a:bodyPr/>
                    <a:lstStyle/>
                    <a:p>
                      <a:pPr algn="l" fontAlgn="b"/>
                      <a:r>
                        <a:rPr lang="en-US" sz="1000" b="1" u="none" strike="noStrike" dirty="0">
                          <a:effectLst/>
                          <a:latin typeface="Arial" panose="020B0604020202020204" pitchFamily="34" charset="0"/>
                          <a:cs typeface="Arial" panose="020B0604020202020204" pitchFamily="34" charset="0"/>
                        </a:rPr>
                        <a:t>Bloomberg Ticker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1" u="none" strike="noStrike" dirty="0">
                          <a:effectLst/>
                          <a:latin typeface="Arial" panose="020B0604020202020204" pitchFamily="34" charset="0"/>
                          <a:cs typeface="Arial" panose="020B0604020202020204" pitchFamily="34" charset="0"/>
                        </a:rPr>
                        <a:t>Company Name</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1" u="none" strike="noStrike" dirty="0">
                          <a:effectLst/>
                          <a:latin typeface="Arial" panose="020B0604020202020204" pitchFamily="34" charset="0"/>
                          <a:cs typeface="Arial" panose="020B0604020202020204" pitchFamily="34" charset="0"/>
                        </a:rPr>
                        <a:t>Reason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extLst>
                  <a:ext uri="{0D108BD9-81ED-4DB2-BD59-A6C34878D82A}">
                    <a16:rowId xmlns:a16="http://schemas.microsoft.com/office/drawing/2014/main" val="10000"/>
                  </a:ext>
                </a:extLst>
              </a:tr>
              <a:tr h="57288">
                <a:tc>
                  <a:txBody>
                    <a:bodyPr/>
                    <a:lstStyle/>
                    <a:p>
                      <a:pPr algn="l" fontAlgn="b"/>
                      <a:r>
                        <a:rPr lang="en-US" sz="1000" u="none" strike="noStrike" dirty="0">
                          <a:effectLst/>
                          <a:latin typeface="Arial" panose="020B0604020202020204" pitchFamily="34" charset="0"/>
                          <a:cs typeface="Arial" panose="020B0604020202020204" pitchFamily="34" charset="0"/>
                        </a:rPr>
                        <a:t>WIL SP Equity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0" i="0" u="none" strike="noStrike">
                          <a:effectLst/>
                          <a:latin typeface="Arial" panose="020B0604020202020204" pitchFamily="34" charset="0"/>
                        </a:rPr>
                        <a:t>SHANGHAI ELECTRIC GRP CO L-A</a:t>
                      </a:r>
                    </a:p>
                  </a:txBody>
                  <a:tcPr marL="7620" marR="7620" marT="7620" marB="0" anchor="b"/>
                </a:tc>
                <a:tc>
                  <a:txBody>
                    <a:bodyPr/>
                    <a:lstStyle/>
                    <a:p>
                      <a:pPr algn="l" fontAlgn="b"/>
                      <a:r>
                        <a:rPr lang="en-US" sz="1000" b="0" i="0" u="none" strike="noStrike">
                          <a:effectLst/>
                          <a:latin typeface="Arial" panose="020B0604020202020204" pitchFamily="34" charset="0"/>
                        </a:rPr>
                        <a:t>Tropical Forest Harm</a:t>
                      </a:r>
                    </a:p>
                  </a:txBody>
                  <a:tcPr marL="7620" marR="7620" marT="7620" marB="0" anchor="b"/>
                </a:tc>
                <a:extLst>
                  <a:ext uri="{0D108BD9-81ED-4DB2-BD59-A6C34878D82A}">
                    <a16:rowId xmlns:a16="http://schemas.microsoft.com/office/drawing/2014/main" val="10001"/>
                  </a:ext>
                </a:extLst>
              </a:tr>
              <a:tr h="57288">
                <a:tc>
                  <a:txBody>
                    <a:bodyPr/>
                    <a:lstStyle/>
                    <a:p>
                      <a:pPr algn="l" fontAlgn="b"/>
                      <a:r>
                        <a:rPr lang="en-US" sz="1000" u="none" strike="noStrike" dirty="0">
                          <a:effectLst/>
                          <a:latin typeface="Arial" panose="020B0604020202020204" pitchFamily="34" charset="0"/>
                          <a:cs typeface="Arial" panose="020B0604020202020204" pitchFamily="34" charset="0"/>
                        </a:rPr>
                        <a:t>SIME MK Equity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0" i="0" u="none" strike="noStrike">
                          <a:effectLst/>
                          <a:latin typeface="Arial" panose="020B0604020202020204" pitchFamily="34" charset="0"/>
                        </a:rPr>
                        <a:t>SIME DARBY BERHAD</a:t>
                      </a:r>
                    </a:p>
                  </a:txBody>
                  <a:tcPr marL="7620" marR="7620" marT="7620" marB="0" anchor="b"/>
                </a:tc>
                <a:tc>
                  <a:txBody>
                    <a:bodyPr/>
                    <a:lstStyle/>
                    <a:p>
                      <a:pPr algn="l" fontAlgn="b"/>
                      <a:r>
                        <a:rPr lang="en-US" sz="1000" b="0" i="0" u="none" strike="noStrike">
                          <a:effectLst/>
                          <a:latin typeface="Arial" panose="020B0604020202020204" pitchFamily="34" charset="0"/>
                        </a:rPr>
                        <a:t>Tropical Forest Harm</a:t>
                      </a:r>
                    </a:p>
                  </a:txBody>
                  <a:tcPr marL="7620" marR="7620" marT="7620" marB="0" anchor="b"/>
                </a:tc>
                <a:extLst>
                  <a:ext uri="{0D108BD9-81ED-4DB2-BD59-A6C34878D82A}">
                    <a16:rowId xmlns:a16="http://schemas.microsoft.com/office/drawing/2014/main" val="10002"/>
                  </a:ext>
                </a:extLst>
              </a:tr>
              <a:tr h="57288">
                <a:tc>
                  <a:txBody>
                    <a:bodyPr/>
                    <a:lstStyle/>
                    <a:p>
                      <a:pPr algn="l" fontAlgn="b"/>
                      <a:r>
                        <a:rPr lang="en-US" sz="1000" u="none" strike="noStrike" dirty="0">
                          <a:effectLst/>
                          <a:latin typeface="Arial" panose="020B0604020202020204" pitchFamily="34" charset="0"/>
                          <a:cs typeface="Arial" panose="020B0604020202020204" pitchFamily="34" charset="0"/>
                        </a:rPr>
                        <a:t>GGR SP Equity</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0" i="0" u="none" strike="noStrike">
                          <a:effectLst/>
                          <a:latin typeface="Arial" panose="020B0604020202020204" pitchFamily="34" charset="0"/>
                        </a:rPr>
                        <a:t>GOLDEN AGRI-RESOURCES LTD</a:t>
                      </a:r>
                    </a:p>
                  </a:txBody>
                  <a:tcPr marL="7620" marR="7620" marT="7620" marB="0" anchor="b"/>
                </a:tc>
                <a:tc>
                  <a:txBody>
                    <a:bodyPr/>
                    <a:lstStyle/>
                    <a:p>
                      <a:pPr algn="l" fontAlgn="b"/>
                      <a:r>
                        <a:rPr lang="en-US" sz="1000" b="0" i="0" u="none" strike="noStrike">
                          <a:effectLst/>
                          <a:latin typeface="Arial" panose="020B0604020202020204" pitchFamily="34" charset="0"/>
                        </a:rPr>
                        <a:t>Tropical Forest Harm</a:t>
                      </a:r>
                    </a:p>
                  </a:txBody>
                  <a:tcPr marL="7620" marR="7620" marT="7620" marB="0" anchor="b"/>
                </a:tc>
                <a:extLst>
                  <a:ext uri="{0D108BD9-81ED-4DB2-BD59-A6C34878D82A}">
                    <a16:rowId xmlns:a16="http://schemas.microsoft.com/office/drawing/2014/main" val="10003"/>
                  </a:ext>
                </a:extLst>
              </a:tr>
              <a:tr h="57288">
                <a:tc>
                  <a:txBody>
                    <a:bodyPr/>
                    <a:lstStyle/>
                    <a:p>
                      <a:pPr algn="l" fontAlgn="b"/>
                      <a:r>
                        <a:rPr lang="en-US" sz="1000" u="none" strike="noStrike">
                          <a:effectLst/>
                          <a:latin typeface="Arial" panose="020B0604020202020204" pitchFamily="34" charset="0"/>
                          <a:cs typeface="Arial" panose="020B0604020202020204" pitchFamily="34" charset="0"/>
                        </a:rPr>
                        <a:t>AAK SS Equity</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0" i="0" u="none" strike="noStrike">
                          <a:effectLst/>
                          <a:latin typeface="Arial" panose="020B0604020202020204" pitchFamily="34" charset="0"/>
                        </a:rPr>
                        <a:t>AAK AB</a:t>
                      </a:r>
                    </a:p>
                  </a:txBody>
                  <a:tcPr marL="7620" marR="7620" marT="7620" marB="0" anchor="b"/>
                </a:tc>
                <a:tc>
                  <a:txBody>
                    <a:bodyPr/>
                    <a:lstStyle/>
                    <a:p>
                      <a:pPr algn="l" fontAlgn="b"/>
                      <a:r>
                        <a:rPr lang="en-US" sz="1000" b="0" i="0" u="none" strike="noStrike">
                          <a:effectLst/>
                          <a:latin typeface="Arial" panose="020B0604020202020204" pitchFamily="34" charset="0"/>
                        </a:rPr>
                        <a:t>Tropical Forest Harm</a:t>
                      </a:r>
                    </a:p>
                  </a:txBody>
                  <a:tcPr marL="7620" marR="7620" marT="7620" marB="0" anchor="b"/>
                </a:tc>
                <a:extLst>
                  <a:ext uri="{0D108BD9-81ED-4DB2-BD59-A6C34878D82A}">
                    <a16:rowId xmlns:a16="http://schemas.microsoft.com/office/drawing/2014/main" val="10004"/>
                  </a:ext>
                </a:extLst>
              </a:tr>
              <a:tr h="57288">
                <a:tc>
                  <a:txBody>
                    <a:bodyPr/>
                    <a:lstStyle/>
                    <a:p>
                      <a:pPr algn="l" fontAlgn="b"/>
                      <a:r>
                        <a:rPr lang="en-US" sz="1000" u="none" strike="noStrike">
                          <a:effectLst/>
                          <a:latin typeface="Arial" panose="020B0604020202020204" pitchFamily="34" charset="0"/>
                          <a:cs typeface="Arial" panose="020B0604020202020204" pitchFamily="34" charset="0"/>
                        </a:rPr>
                        <a:t>GDSP IN Equity</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2365" marR="2365" marT="2365" marB="0" anchor="b"/>
                </a:tc>
                <a:tc>
                  <a:txBody>
                    <a:bodyPr/>
                    <a:lstStyle/>
                    <a:p>
                      <a:pPr algn="l" fontAlgn="b"/>
                      <a:r>
                        <a:rPr lang="en-US" sz="1000" b="0" i="0" u="none" strike="noStrike">
                          <a:effectLst/>
                          <a:latin typeface="Arial" panose="020B0604020202020204" pitchFamily="34" charset="0"/>
                        </a:rPr>
                        <a:t>GODREJ INDUSTRIES LTD</a:t>
                      </a:r>
                    </a:p>
                  </a:txBody>
                  <a:tcPr marL="7620" marR="7620" marT="7620" marB="0" anchor="b"/>
                </a:tc>
                <a:tc>
                  <a:txBody>
                    <a:bodyPr/>
                    <a:lstStyle/>
                    <a:p>
                      <a:pPr algn="l" fontAlgn="b"/>
                      <a:r>
                        <a:rPr lang="en-US" sz="1000" b="0" i="0" u="none" strike="noStrike">
                          <a:effectLst/>
                          <a:latin typeface="Arial" panose="020B0604020202020204" pitchFamily="34" charset="0"/>
                        </a:rPr>
                        <a:t>Tropical Forest Harm</a:t>
                      </a:r>
                    </a:p>
                  </a:txBody>
                  <a:tcPr marL="7620" marR="7620" marT="7620" marB="0" anchor="b"/>
                </a:tc>
                <a:extLst>
                  <a:ext uri="{0D108BD9-81ED-4DB2-BD59-A6C34878D82A}">
                    <a16:rowId xmlns:a16="http://schemas.microsoft.com/office/drawing/2014/main" val="10005"/>
                  </a:ext>
                </a:extLst>
              </a:tr>
              <a:tr h="166430">
                <a:tc>
                  <a:txBody>
                    <a:bodyPr/>
                    <a:lstStyle/>
                    <a:p>
                      <a:pPr algn="l" fontAlgn="b"/>
                      <a:r>
                        <a:rPr lang="en-US" sz="1000" b="0" i="0" u="none" strike="noStrike" dirty="0">
                          <a:effectLst/>
                          <a:latin typeface="Arial" panose="020B0604020202020204" pitchFamily="34" charset="0"/>
                        </a:rPr>
                        <a:t>DRX LN Equity</a:t>
                      </a:r>
                    </a:p>
                  </a:txBody>
                  <a:tcPr marL="7620" marR="7620" marT="7620" marB="0" anchor="b"/>
                </a:tc>
                <a:tc>
                  <a:txBody>
                    <a:bodyPr/>
                    <a:lstStyle/>
                    <a:p>
                      <a:pPr algn="l" fontAlgn="b"/>
                      <a:r>
                        <a:rPr lang="en-US" sz="1000" b="0" i="0" u="none" strike="noStrike">
                          <a:effectLst/>
                          <a:latin typeface="Arial" panose="020B0604020202020204" pitchFamily="34" charset="0"/>
                        </a:rPr>
                        <a:t>Drax</a:t>
                      </a:r>
                    </a:p>
                  </a:txBody>
                  <a:tcPr marL="7620" marR="7620" marT="7620" marB="0" anchor="b"/>
                </a:tc>
                <a:tc>
                  <a:txBody>
                    <a:bodyPr/>
                    <a:lstStyle/>
                    <a:p>
                      <a:pPr algn="l" fontAlgn="b"/>
                      <a:r>
                        <a:rPr lang="en-US" sz="1000" b="0" i="0" u="none" strike="noStrike" dirty="0">
                          <a:effectLst/>
                          <a:latin typeface="Arial" panose="020B0604020202020204" pitchFamily="34" charset="0"/>
                        </a:rPr>
                        <a:t>Non-green Utilities</a:t>
                      </a:r>
                    </a:p>
                  </a:txBody>
                  <a:tcPr marL="7620" marR="7620" marT="7620" marB="0" anchor="b"/>
                </a:tc>
                <a:extLst>
                  <a:ext uri="{0D108BD9-81ED-4DB2-BD59-A6C34878D82A}">
                    <a16:rowId xmlns:a16="http://schemas.microsoft.com/office/drawing/2014/main" val="10006"/>
                  </a:ext>
                </a:extLst>
              </a:tr>
              <a:tr h="57288">
                <a:tc>
                  <a:txBody>
                    <a:bodyPr/>
                    <a:lstStyle/>
                    <a:p>
                      <a:pPr algn="l" fontAlgn="b"/>
                      <a:r>
                        <a:rPr lang="en-US" sz="1000" b="0" i="0" u="none" strike="noStrike" dirty="0">
                          <a:effectLst/>
                          <a:latin typeface="Arial" panose="020B0604020202020204" pitchFamily="34" charset="0"/>
                        </a:rPr>
                        <a:t>600089 CH Equity</a:t>
                      </a:r>
                    </a:p>
                  </a:txBody>
                  <a:tcPr marL="7620" marR="7620" marT="7620" marB="0" anchor="b"/>
                </a:tc>
                <a:tc>
                  <a:txBody>
                    <a:bodyPr/>
                    <a:lstStyle/>
                    <a:p>
                      <a:pPr algn="l" fontAlgn="b"/>
                      <a:r>
                        <a:rPr lang="en-US" sz="1000" b="0" i="0" u="none" strike="noStrike" dirty="0">
                          <a:effectLst/>
                          <a:latin typeface="Arial" panose="020B0604020202020204" pitchFamily="34" charset="0"/>
                        </a:rPr>
                        <a:t>TBEA</a:t>
                      </a:r>
                    </a:p>
                  </a:txBody>
                  <a:tcPr marL="7620" marR="7620" marT="7620" marB="0" anchor="b"/>
                </a:tc>
                <a:tc>
                  <a:txBody>
                    <a:bodyPr/>
                    <a:lstStyle/>
                    <a:p>
                      <a:pPr algn="l" fontAlgn="b"/>
                      <a:r>
                        <a:rPr lang="en-US" sz="1000" b="0" i="0" u="none" strike="noStrike" dirty="0" smtClean="0">
                          <a:effectLst/>
                          <a:latin typeface="Arial" panose="020B0604020202020204" pitchFamily="34" charset="0"/>
                        </a:rPr>
                        <a:t>Coal</a:t>
                      </a:r>
                      <a:endParaRPr lang="en-US" sz="10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53887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728" y="1015971"/>
            <a:ext cx="7764378" cy="2185214"/>
          </a:xfrm>
          <a:prstGeom prst="rect">
            <a:avLst/>
          </a:prstGeom>
        </p:spPr>
        <p:txBody>
          <a:bodyPr wrap="square">
            <a:spAutoFit/>
          </a:bodyPr>
          <a:lstStyle/>
          <a:p>
            <a:pPr>
              <a:spcAft>
                <a:spcPts val="0"/>
              </a:spcAft>
            </a:pPr>
            <a:r>
              <a:rPr lang="en-CA" sz="2800" b="1" dirty="0" smtClean="0">
                <a:latin typeface="Gotham-Bold"/>
                <a:ea typeface="Calibri" panose="020F0502020204030204" pitchFamily="34" charset="0"/>
              </a:rPr>
              <a:t>About </a:t>
            </a:r>
            <a:r>
              <a:rPr lang="en-CA" sz="2800" b="1" i="1" dirty="0" smtClean="0">
                <a:latin typeface="Gotham-Bold"/>
                <a:ea typeface="Calibri" panose="020F0502020204030204" pitchFamily="34" charset="0"/>
              </a:rPr>
              <a:t>As You Sow</a:t>
            </a:r>
            <a:endParaRPr lang="en-CA" sz="1400" i="1" dirty="0">
              <a:latin typeface="Times New Roman" panose="02020603050405020304" pitchFamily="18" charset="0"/>
              <a:ea typeface="Calibri" panose="020F0502020204030204" pitchFamily="34" charset="0"/>
            </a:endParaRPr>
          </a:p>
          <a:p>
            <a:pPr>
              <a:spcAft>
                <a:spcPts val="0"/>
              </a:spcAft>
            </a:pPr>
            <a:r>
              <a:rPr lang="en-US" sz="1600" dirty="0" smtClean="0">
                <a:latin typeface="Times New Roman" panose="02020603050405020304" pitchFamily="18" charset="0"/>
                <a:ea typeface="Calibri" panose="020F0502020204030204" pitchFamily="34" charset="0"/>
              </a:rPr>
              <a:t> </a:t>
            </a:r>
            <a:endParaRPr lang="en-CA" sz="1600" dirty="0" smtClean="0">
              <a:latin typeface="Times New Roman" panose="02020603050405020304" pitchFamily="18" charset="0"/>
              <a:ea typeface="Calibri" panose="020F0502020204030204" pitchFamily="34" charset="0"/>
            </a:endParaRPr>
          </a:p>
          <a:p>
            <a:pPr>
              <a:spcAft>
                <a:spcPts val="0"/>
              </a:spcAft>
            </a:pPr>
            <a:r>
              <a:rPr lang="en-CA" sz="2400" b="1" dirty="0" smtClean="0">
                <a:latin typeface="Calibri" panose="020F0502020204030204" pitchFamily="34" charset="0"/>
                <a:ea typeface="Calibri" panose="020F0502020204030204" pitchFamily="34" charset="0"/>
              </a:rPr>
              <a:t>Mission</a:t>
            </a:r>
            <a:r>
              <a:rPr lang="en-CA" sz="2400" b="1" i="1" dirty="0" smtClean="0">
                <a:latin typeface="Calibri" panose="020F0502020204030204" pitchFamily="34" charset="0"/>
                <a:ea typeface="Calibri" panose="020F0502020204030204" pitchFamily="34" charset="0"/>
              </a:rPr>
              <a:t>: </a:t>
            </a:r>
            <a:r>
              <a:rPr lang="en-CA" sz="2400" i="1" dirty="0"/>
              <a:t>t</a:t>
            </a:r>
            <a:r>
              <a:rPr lang="en-CA" sz="2400" i="1" dirty="0" smtClean="0"/>
              <a:t>o </a:t>
            </a:r>
            <a:r>
              <a:rPr lang="en-CA" sz="2400" i="1" dirty="0"/>
              <a:t>promote environmental and social corporate responsibility through shareholder advocacy, coalition building, and innovative legal </a:t>
            </a:r>
            <a:r>
              <a:rPr lang="en-CA" sz="2400" i="1" dirty="0" smtClean="0"/>
              <a:t>strategies</a:t>
            </a:r>
          </a:p>
          <a:p>
            <a:pPr>
              <a:spcAft>
                <a:spcPts val="0"/>
              </a:spcAft>
            </a:pPr>
            <a:endParaRPr lang="en-CA" sz="2000" dirty="0">
              <a:latin typeface="Calibri" panose="020F0502020204030204" pitchFamily="34" charset="0"/>
              <a:ea typeface="Calibri" panose="020F0502020204030204" pitchFamily="34" charset="0"/>
            </a:endParaRPr>
          </a:p>
        </p:txBody>
      </p:sp>
      <p:sp>
        <p:nvSpPr>
          <p:cNvPr id="5" name="Rectangle 4"/>
          <p:cNvSpPr/>
          <p:nvPr/>
        </p:nvSpPr>
        <p:spPr>
          <a:xfrm>
            <a:off x="657727" y="3330931"/>
            <a:ext cx="9881935" cy="2246769"/>
          </a:xfrm>
          <a:prstGeom prst="rect">
            <a:avLst/>
          </a:prstGeom>
        </p:spPr>
        <p:txBody>
          <a:bodyPr wrap="square">
            <a:spAutoFit/>
          </a:bodyPr>
          <a:lstStyle/>
          <a:p>
            <a:pPr marL="285750" indent="-285750">
              <a:buFont typeface="Arial" panose="020B0604020202020204" pitchFamily="34" charset="0"/>
              <a:buChar char="•"/>
            </a:pPr>
            <a:r>
              <a:rPr lang="en-CA" sz="2000" dirty="0" smtClean="0"/>
              <a:t>Founded </a:t>
            </a:r>
            <a:r>
              <a:rPr lang="en-CA" sz="2000" dirty="0"/>
              <a:t>on the belief that </a:t>
            </a:r>
            <a:r>
              <a:rPr lang="en-CA" sz="2000" dirty="0" smtClean="0"/>
              <a:t>many environmental </a:t>
            </a:r>
            <a:r>
              <a:rPr lang="en-CA" sz="2000" dirty="0"/>
              <a:t>and human rights issues can be resolved by increased corporate </a:t>
            </a:r>
            <a:r>
              <a:rPr lang="en-CA" sz="2000" dirty="0" smtClean="0"/>
              <a:t>responsibility</a:t>
            </a:r>
          </a:p>
          <a:p>
            <a:pPr marL="285750" indent="-285750">
              <a:buFont typeface="Arial" panose="020B0604020202020204" pitchFamily="34" charset="0"/>
              <a:buChar char="•"/>
            </a:pPr>
            <a:endParaRPr lang="en-CA" sz="2000" dirty="0"/>
          </a:p>
          <a:p>
            <a:pPr marL="285750" indent="-285750">
              <a:buFont typeface="Arial" panose="020B0604020202020204" pitchFamily="34" charset="0"/>
              <a:buChar char="•"/>
            </a:pPr>
            <a:r>
              <a:rPr lang="en-CA" sz="2000" i="1" dirty="0" smtClean="0"/>
              <a:t>As You Sow </a:t>
            </a:r>
            <a:r>
              <a:rPr lang="en-CA" sz="2000" dirty="0" smtClean="0"/>
              <a:t>communicates </a:t>
            </a:r>
            <a:r>
              <a:rPr lang="en-CA" sz="2000" dirty="0"/>
              <a:t>directly with corporate executives to collaboratively develop and </a:t>
            </a:r>
            <a:r>
              <a:rPr lang="en-CA" sz="2000" dirty="0" smtClean="0"/>
              <a:t>implement business </a:t>
            </a:r>
            <a:r>
              <a:rPr lang="en-CA" sz="2000" dirty="0"/>
              <a:t>models that reduce risk, benefit brand reputation, and protect long-term shareholder value </a:t>
            </a:r>
            <a:r>
              <a:rPr lang="en-CA" sz="2000" dirty="0" smtClean="0"/>
              <a:t>while simultaneously </a:t>
            </a:r>
            <a:r>
              <a:rPr lang="en-CA" sz="2000" dirty="0"/>
              <a:t>bringing about positive change for the environment and human rights.</a:t>
            </a:r>
          </a:p>
        </p:txBody>
      </p:sp>
    </p:spTree>
    <p:extLst>
      <p:ext uri="{BB962C8B-B14F-4D97-AF65-F5344CB8AC3E}">
        <p14:creationId xmlns:p14="http://schemas.microsoft.com/office/powerpoint/2010/main" val="3875784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728" y="1015971"/>
            <a:ext cx="7764378" cy="4893647"/>
          </a:xfrm>
          <a:prstGeom prst="rect">
            <a:avLst/>
          </a:prstGeom>
        </p:spPr>
        <p:txBody>
          <a:bodyPr wrap="square">
            <a:spAutoFit/>
          </a:bodyPr>
          <a:lstStyle/>
          <a:p>
            <a:pPr>
              <a:spcAft>
                <a:spcPts val="0"/>
              </a:spcAft>
            </a:pPr>
            <a:r>
              <a:rPr lang="en-CA" sz="2800" b="1" dirty="0" smtClean="0">
                <a:latin typeface="Gotham-Bold"/>
                <a:ea typeface="Calibri" panose="020F0502020204030204" pitchFamily="34" charset="0"/>
              </a:rPr>
              <a:t>About Corporate Knights</a:t>
            </a:r>
            <a:endParaRPr lang="en-CA" sz="1400" dirty="0">
              <a:latin typeface="Times New Roman" panose="02020603050405020304" pitchFamily="18" charset="0"/>
              <a:ea typeface="Calibri" panose="020F0502020204030204" pitchFamily="34" charset="0"/>
            </a:endParaRPr>
          </a:p>
          <a:p>
            <a:pPr>
              <a:spcAft>
                <a:spcPts val="0"/>
              </a:spcAft>
            </a:pPr>
            <a:r>
              <a:rPr lang="en-US" sz="1600" dirty="0" smtClean="0">
                <a:latin typeface="Times New Roman" panose="02020603050405020304" pitchFamily="18" charset="0"/>
                <a:ea typeface="Calibri" panose="020F0502020204030204" pitchFamily="34" charset="0"/>
              </a:rPr>
              <a:t> </a:t>
            </a:r>
            <a:endParaRPr lang="en-CA" sz="1600" dirty="0" smtClean="0">
              <a:latin typeface="Times New Roman" panose="02020603050405020304" pitchFamily="18" charset="0"/>
              <a:ea typeface="Calibri" panose="020F0502020204030204" pitchFamily="34" charset="0"/>
            </a:endParaRPr>
          </a:p>
          <a:p>
            <a:pPr>
              <a:spcAft>
                <a:spcPts val="0"/>
              </a:spcAft>
            </a:pPr>
            <a:r>
              <a:rPr lang="en-CA" sz="2400" b="1" dirty="0" smtClean="0">
                <a:latin typeface="Calibri" panose="020F0502020204030204" pitchFamily="34" charset="0"/>
                <a:ea typeface="Calibri" panose="020F0502020204030204" pitchFamily="34" charset="0"/>
              </a:rPr>
              <a:t>Mission</a:t>
            </a:r>
            <a:r>
              <a:rPr lang="en-CA" sz="2400" b="1" i="1" dirty="0" smtClean="0">
                <a:latin typeface="Calibri" panose="020F0502020204030204" pitchFamily="34" charset="0"/>
                <a:ea typeface="Calibri" panose="020F0502020204030204" pitchFamily="34" charset="0"/>
              </a:rPr>
              <a:t>: </a:t>
            </a:r>
            <a:r>
              <a:rPr lang="en-CA" sz="2400" i="1" dirty="0" smtClean="0">
                <a:latin typeface="Calibri" panose="020F0502020204030204" pitchFamily="34" charset="0"/>
                <a:ea typeface="Calibri" panose="020F0502020204030204" pitchFamily="34" charset="0"/>
              </a:rPr>
              <a:t>to provide information that empowers </a:t>
            </a:r>
            <a:r>
              <a:rPr lang="en-CA" sz="2400" i="1" dirty="0">
                <a:latin typeface="Calibri" panose="020F0502020204030204" pitchFamily="34" charset="0"/>
                <a:ea typeface="Calibri" panose="020F0502020204030204" pitchFamily="34" charset="0"/>
              </a:rPr>
              <a:t>people to </a:t>
            </a:r>
            <a:r>
              <a:rPr lang="en-CA" sz="2400" i="1" dirty="0" smtClean="0">
                <a:latin typeface="Calibri" panose="020F0502020204030204" pitchFamily="34" charset="0"/>
                <a:ea typeface="Calibri" panose="020F0502020204030204" pitchFamily="34" charset="0"/>
              </a:rPr>
              <a:t>harness </a:t>
            </a:r>
            <a:r>
              <a:rPr lang="en-CA" sz="2400" i="1" dirty="0">
                <a:latin typeface="Calibri" panose="020F0502020204030204" pitchFamily="34" charset="0"/>
                <a:ea typeface="Calibri" panose="020F0502020204030204" pitchFamily="34" charset="0"/>
              </a:rPr>
              <a:t>markets for a better </a:t>
            </a:r>
            <a:r>
              <a:rPr lang="en-CA" sz="2400" i="1" dirty="0" smtClean="0">
                <a:latin typeface="Calibri" panose="020F0502020204030204" pitchFamily="34" charset="0"/>
                <a:ea typeface="Calibri" panose="020F0502020204030204" pitchFamily="34" charset="0"/>
              </a:rPr>
              <a:t>world</a:t>
            </a:r>
            <a:endParaRPr lang="en-CA" sz="2400" dirty="0" smtClean="0">
              <a:latin typeface="Calibri" panose="020F0502020204030204" pitchFamily="34" charset="0"/>
              <a:ea typeface="Calibri" panose="020F0502020204030204" pitchFamily="34" charset="0"/>
            </a:endParaRPr>
          </a:p>
          <a:p>
            <a:pPr marL="342900" indent="-342900">
              <a:spcAft>
                <a:spcPts val="0"/>
              </a:spcAft>
              <a:buFont typeface="Arial" panose="020B0604020202020204" pitchFamily="34" charset="0"/>
              <a:buChar char="•"/>
            </a:pPr>
            <a:endParaRPr lang="en-CA" sz="20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CA" sz="2000" dirty="0" smtClean="0">
                <a:latin typeface="Calibri" panose="020F0502020204030204" pitchFamily="34" charset="0"/>
                <a:ea typeface="Calibri" panose="020F0502020204030204" pitchFamily="34" charset="0"/>
              </a:rPr>
              <a:t>The company </a:t>
            </a:r>
            <a:r>
              <a:rPr lang="en-CA" sz="2000" dirty="0">
                <a:latin typeface="Calibri" panose="020F0502020204030204" pitchFamily="34" charset="0"/>
                <a:ea typeface="Calibri" panose="020F0502020204030204" pitchFamily="34" charset="0"/>
              </a:rPr>
              <a:t>has a media and research division, which includes </a:t>
            </a:r>
            <a:r>
              <a:rPr lang="en-CA" sz="2000" dirty="0" smtClean="0">
                <a:latin typeface="Calibri" panose="020F0502020204030204" pitchFamily="34" charset="0"/>
                <a:ea typeface="Calibri" panose="020F0502020204030204" pitchFamily="34" charset="0"/>
              </a:rPr>
              <a:t>the award-winning </a:t>
            </a:r>
            <a:r>
              <a:rPr lang="en-CA" sz="2000" dirty="0">
                <a:latin typeface="Calibri" panose="020F0502020204030204" pitchFamily="34" charset="0"/>
                <a:ea typeface="Calibri" panose="020F0502020204030204" pitchFamily="34" charset="0"/>
              </a:rPr>
              <a:t>business and society magazine </a:t>
            </a:r>
            <a:r>
              <a:rPr lang="en-CA" sz="2000" i="1" dirty="0">
                <a:latin typeface="Calibri" panose="020F0502020204030204" pitchFamily="34" charset="0"/>
                <a:ea typeface="Calibri" panose="020F0502020204030204" pitchFamily="34" charset="0"/>
              </a:rPr>
              <a:t>Corporate Knights</a:t>
            </a:r>
            <a:r>
              <a:rPr lang="en-CA" sz="2000" dirty="0">
                <a:latin typeface="Calibri" panose="020F0502020204030204" pitchFamily="34" charset="0"/>
                <a:ea typeface="Calibri" panose="020F0502020204030204" pitchFamily="34" charset="0"/>
              </a:rPr>
              <a:t>. </a:t>
            </a:r>
            <a:endParaRPr lang="en-CA" sz="2000" dirty="0" smtClean="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endParaRPr lang="en-CA" sz="2000" dirty="0">
              <a:latin typeface="Calibri" panose="020F0502020204030204" pitchFamily="34" charset="0"/>
              <a:ea typeface="Calibri" panose="020F0502020204030204" pitchFamily="34" charset="0"/>
            </a:endParaRPr>
          </a:p>
          <a:p>
            <a:pPr marL="342900" indent="-342900">
              <a:spcAft>
                <a:spcPts val="0"/>
              </a:spcAft>
              <a:buFont typeface="Arial" panose="020B0604020202020204" pitchFamily="34" charset="0"/>
              <a:buChar char="•"/>
            </a:pPr>
            <a:r>
              <a:rPr lang="en-CA" sz="2000" dirty="0" smtClean="0">
                <a:latin typeface="Calibri" panose="020F0502020204030204" pitchFamily="34" charset="0"/>
                <a:ea typeface="Calibri" panose="020F0502020204030204" pitchFamily="34" charset="0"/>
              </a:rPr>
              <a:t>The </a:t>
            </a:r>
            <a:r>
              <a:rPr lang="en-CA" sz="2000" dirty="0">
                <a:latin typeface="Calibri" panose="020F0502020204030204" pitchFamily="34" charset="0"/>
                <a:ea typeface="Calibri" panose="020F0502020204030204" pitchFamily="34" charset="0"/>
              </a:rPr>
              <a:t>research division produces </a:t>
            </a:r>
            <a:r>
              <a:rPr lang="en-CA" sz="2000" dirty="0" smtClean="0">
                <a:latin typeface="Calibri" panose="020F0502020204030204" pitchFamily="34" charset="0"/>
                <a:ea typeface="Calibri" panose="020F0502020204030204" pitchFamily="34" charset="0"/>
              </a:rPr>
              <a:t>corporate rankings</a:t>
            </a:r>
            <a:r>
              <a:rPr lang="en-CA" sz="2000" dirty="0">
                <a:latin typeface="Calibri" panose="020F0502020204030204" pitchFamily="34" charset="0"/>
                <a:ea typeface="Calibri" panose="020F0502020204030204" pitchFamily="34" charset="0"/>
              </a:rPr>
              <a:t>, research reports and financial product ratings based on corporate sustainability performance </a:t>
            </a:r>
            <a:r>
              <a:rPr lang="en-CA" sz="2000" dirty="0" smtClean="0">
                <a:latin typeface="Calibri" panose="020F0502020204030204" pitchFamily="34" charset="0"/>
                <a:ea typeface="Calibri" panose="020F0502020204030204" pitchFamily="34" charset="0"/>
              </a:rPr>
              <a:t>including Cleancapitalist.com </a:t>
            </a:r>
            <a:r>
              <a:rPr lang="en-CA" sz="2000" dirty="0">
                <a:latin typeface="Calibri" panose="020F0502020204030204" pitchFamily="34" charset="0"/>
                <a:ea typeface="Calibri" panose="020F0502020204030204" pitchFamily="34" charset="0"/>
              </a:rPr>
              <a:t>and Decarbonizer.co. </a:t>
            </a:r>
            <a:endParaRPr lang="en-CA" sz="2000" dirty="0" smtClean="0">
              <a:latin typeface="Calibri" panose="020F0502020204030204" pitchFamily="34" charset="0"/>
              <a:ea typeface="Calibri" panose="020F0502020204030204" pitchFamily="34" charset="0"/>
            </a:endParaRPr>
          </a:p>
          <a:p>
            <a:pPr marL="342900" indent="-342900">
              <a:spcAft>
                <a:spcPts val="0"/>
              </a:spcAft>
              <a:buFont typeface="Arial" panose="020B0604020202020204" pitchFamily="34" charset="0"/>
              <a:buChar char="•"/>
            </a:pPr>
            <a:endParaRPr lang="en-CA" sz="2000" dirty="0">
              <a:latin typeface="Calibri" panose="020F0502020204030204" pitchFamily="34" charset="0"/>
              <a:ea typeface="Calibri" panose="020F0502020204030204" pitchFamily="34" charset="0"/>
            </a:endParaRPr>
          </a:p>
          <a:p>
            <a:pPr marL="342900" indent="-342900">
              <a:spcAft>
                <a:spcPts val="1200"/>
              </a:spcAft>
              <a:buFont typeface="Arial" panose="020B0604020202020204" pitchFamily="34" charset="0"/>
              <a:buChar char="•"/>
              <a:tabLst>
                <a:tab pos="2338388" algn="l"/>
              </a:tabLst>
            </a:pPr>
            <a:r>
              <a:rPr lang="en-CA" sz="2000" dirty="0"/>
              <a:t>Over a decade of experience performing corporate sustainability ratings: </a:t>
            </a:r>
            <a:r>
              <a:rPr lang="en-CA" sz="2000" i="1" dirty="0">
                <a:hlinkClick r:id="rId2"/>
              </a:rPr>
              <a:t>Global 100 Most Sustainable Corporations in the World</a:t>
            </a:r>
            <a:r>
              <a:rPr lang="en-CA" sz="2000" i="1" dirty="0"/>
              <a:t>, </a:t>
            </a:r>
            <a:r>
              <a:rPr lang="en-CA" sz="2000" i="1" dirty="0">
                <a:hlinkClick r:id="rId3"/>
              </a:rPr>
              <a:t>Newsweek Green Rankings</a:t>
            </a:r>
            <a:r>
              <a:rPr lang="en-CA" sz="2000" i="1" dirty="0"/>
              <a:t>, </a:t>
            </a:r>
            <a:r>
              <a:rPr lang="en-CA" sz="2000" i="1" dirty="0">
                <a:hlinkClick r:id="rId4"/>
              </a:rPr>
              <a:t>Sustainable Stock Exchanges Ranking</a:t>
            </a:r>
            <a:endParaRPr lang="en-CA" sz="2000" dirty="0"/>
          </a:p>
        </p:txBody>
      </p:sp>
      <p:pic>
        <p:nvPicPr>
          <p:cNvPr id="3" name="Picture 2" descr="http://www.corporateknights.com/wp-content/uploads/2015/01/CK51coveronline.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9002084" y="1015971"/>
            <a:ext cx="1949702" cy="25694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6"/>
          <a:stretch>
            <a:fillRect/>
          </a:stretch>
        </p:blipFill>
        <p:spPr>
          <a:xfrm>
            <a:off x="9018632" y="3818952"/>
            <a:ext cx="1916605" cy="245953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6123" t="2783" r="19141" b="17399"/>
          <a:stretch/>
        </p:blipFill>
        <p:spPr>
          <a:xfrm>
            <a:off x="2800007" y="1624638"/>
            <a:ext cx="2884303" cy="3556220"/>
          </a:xfrm>
          <a:prstGeom prst="rect">
            <a:avLst/>
          </a:prstGeom>
        </p:spPr>
      </p:pic>
      <p:sp>
        <p:nvSpPr>
          <p:cNvPr id="5" name="TextBox 4"/>
          <p:cNvSpPr txBox="1"/>
          <p:nvPr/>
        </p:nvSpPr>
        <p:spPr>
          <a:xfrm>
            <a:off x="5975255" y="2248586"/>
            <a:ext cx="2517579" cy="2308324"/>
          </a:xfrm>
          <a:prstGeom prst="rect">
            <a:avLst/>
          </a:prstGeom>
          <a:noFill/>
        </p:spPr>
        <p:txBody>
          <a:bodyPr wrap="square">
            <a:spAutoFit/>
          </a:bodyPr>
          <a:lstStyle/>
          <a:p>
            <a:pPr algn="ctr" fontAlgn="base"/>
            <a:r>
              <a:rPr lang="en-US" sz="2400" b="1" dirty="0" smtClean="0">
                <a:solidFill>
                  <a:srgbClr val="000000"/>
                </a:solidFill>
                <a:ea typeface="ＭＳ Ｐゴシック"/>
                <a:cs typeface="Times New Roman"/>
              </a:rPr>
              <a:t>Faustine Delasalle,</a:t>
            </a:r>
          </a:p>
          <a:p>
            <a:pPr algn="ctr" fontAlgn="base"/>
            <a:r>
              <a:rPr lang="en-US" sz="2400" dirty="0" smtClean="0">
                <a:solidFill>
                  <a:srgbClr val="000000"/>
                </a:solidFill>
                <a:ea typeface="ＭＳ Ｐゴシック"/>
                <a:cs typeface="Times New Roman"/>
              </a:rPr>
              <a:t>SYSTEMIQ Ltd., Manager of Energy Transitions Commission</a:t>
            </a:r>
          </a:p>
        </p:txBody>
      </p:sp>
    </p:spTree>
    <p:extLst>
      <p:ext uri="{BB962C8B-B14F-4D97-AF65-F5344CB8AC3E}">
        <p14:creationId xmlns:p14="http://schemas.microsoft.com/office/powerpoint/2010/main" val="75145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141" y="2615409"/>
            <a:ext cx="5407105" cy="3493264"/>
          </a:xfrm>
          <a:prstGeom prst="rect">
            <a:avLst/>
          </a:prstGeom>
        </p:spPr>
        <p:txBody>
          <a:bodyPr wrap="square">
            <a:spAutoFit/>
          </a:bodyPr>
          <a:lstStyle/>
          <a:p>
            <a:r>
              <a:rPr lang="en-CA" sz="2000" b="1" dirty="0" smtClean="0">
                <a:latin typeface="Gotham-Bold"/>
                <a:ea typeface="Calibri" panose="020F0502020204030204" pitchFamily="34" charset="0"/>
              </a:rPr>
              <a:t>And why </a:t>
            </a:r>
            <a:r>
              <a:rPr lang="en-CA" sz="2000" b="1" dirty="0">
                <a:latin typeface="Gotham-Bold"/>
                <a:ea typeface="Calibri" panose="020F0502020204030204" pitchFamily="34" charset="0"/>
              </a:rPr>
              <a:t>did we create it? </a:t>
            </a:r>
          </a:p>
          <a:p>
            <a:pPr>
              <a:spcAft>
                <a:spcPts val="0"/>
              </a:spcAft>
            </a:pPr>
            <a:r>
              <a:rPr lang="en-US" sz="1200" dirty="0" smtClean="0">
                <a:latin typeface="Times New Roman" panose="02020603050405020304" pitchFamily="18" charset="0"/>
                <a:ea typeface="Calibri" panose="020F0502020204030204" pitchFamily="34" charset="0"/>
              </a:rPr>
              <a:t> </a:t>
            </a:r>
            <a:endParaRPr lang="en-CA" sz="1200" dirty="0" smtClean="0">
              <a:latin typeface="Times New Roman" panose="02020603050405020304" pitchFamily="18" charset="0"/>
              <a:ea typeface="Calibri" panose="020F0502020204030204" pitchFamily="34" charset="0"/>
            </a:endParaRPr>
          </a:p>
          <a:p>
            <a:pPr marL="342900" indent="-342900">
              <a:spcAft>
                <a:spcPts val="0"/>
              </a:spcAft>
              <a:buFont typeface="Arial" panose="020B0604020202020204" pitchFamily="34" charset="0"/>
              <a:buChar char="•"/>
            </a:pPr>
            <a:r>
              <a:rPr lang="en-CA" sz="2000" dirty="0"/>
              <a:t>G</a:t>
            </a:r>
            <a:r>
              <a:rPr lang="en-CA" sz="2000" dirty="0" smtClean="0"/>
              <a:t>lobal </a:t>
            </a:r>
            <a:r>
              <a:rPr lang="en-CA" sz="2000" dirty="0"/>
              <a:t>energy system</a:t>
            </a:r>
            <a:r>
              <a:rPr lang="en-CA" sz="2000" dirty="0" smtClean="0"/>
              <a:t> </a:t>
            </a:r>
            <a:r>
              <a:rPr lang="en-CA" sz="2000" dirty="0"/>
              <a:t>is in a monumental </a:t>
            </a:r>
            <a:r>
              <a:rPr lang="en-CA" sz="2000" dirty="0" smtClean="0"/>
              <a:t>transition</a:t>
            </a:r>
          </a:p>
          <a:p>
            <a:pPr marL="342900" indent="-342900">
              <a:spcAft>
                <a:spcPts val="0"/>
              </a:spcAft>
              <a:buFont typeface="Arial" panose="020B0604020202020204" pitchFamily="34" charset="0"/>
              <a:buChar char="•"/>
            </a:pPr>
            <a:endParaRPr lang="en-CA" sz="900" dirty="0" smtClean="0"/>
          </a:p>
          <a:p>
            <a:pPr marL="342900" indent="-342900">
              <a:spcAft>
                <a:spcPts val="0"/>
              </a:spcAft>
              <a:buFont typeface="Arial" panose="020B0604020202020204" pitchFamily="34" charset="0"/>
              <a:buChar char="•"/>
            </a:pPr>
            <a:r>
              <a:rPr lang="en-CA" sz="2000" dirty="0" smtClean="0"/>
              <a:t>Purpose of the Clean200 list is to start a dialogue on about:</a:t>
            </a:r>
          </a:p>
          <a:p>
            <a:pPr marL="914400" lvl="1" indent="-457200">
              <a:buFont typeface="+mj-lt"/>
              <a:buAutoNum type="arabicPeriod"/>
            </a:pPr>
            <a:r>
              <a:rPr lang="en-CA" sz="2000" dirty="0"/>
              <a:t>H</a:t>
            </a:r>
            <a:r>
              <a:rPr lang="en-CA" sz="2000" dirty="0" smtClean="0"/>
              <a:t>ow investors can co-create a clean energy economy</a:t>
            </a:r>
          </a:p>
          <a:p>
            <a:pPr marL="914400" lvl="1" indent="-457200">
              <a:buFont typeface="+mj-lt"/>
              <a:buAutoNum type="arabicPeriod"/>
            </a:pPr>
            <a:r>
              <a:rPr lang="en-CA" sz="2000" dirty="0" smtClean="0"/>
              <a:t>How to best evaluate &amp; highlight companies already on the continuum of transition</a:t>
            </a:r>
            <a:endParaRPr lang="en-CA" sz="2000" dirty="0"/>
          </a:p>
        </p:txBody>
      </p:sp>
      <p:pic>
        <p:nvPicPr>
          <p:cNvPr id="1028" name="Picture 4" descr="renewab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0589" y="2615409"/>
            <a:ext cx="5526734" cy="310878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073567" y="5817822"/>
            <a:ext cx="4504033" cy="430887"/>
          </a:xfrm>
          <a:prstGeom prst="rect">
            <a:avLst/>
          </a:prstGeom>
          <a:noFill/>
        </p:spPr>
        <p:txBody>
          <a:bodyPr wrap="square" rtlCol="0">
            <a:spAutoFit/>
          </a:bodyPr>
          <a:lstStyle/>
          <a:p>
            <a:r>
              <a:rPr lang="en-CA" sz="1100" dirty="0" smtClean="0"/>
              <a:t>Image Source: </a:t>
            </a:r>
            <a:r>
              <a:rPr lang="en-CA" sz="1100" dirty="0" smtClean="0">
                <a:hlinkClick r:id="rId3"/>
              </a:rPr>
              <a:t>http</a:t>
            </a:r>
            <a:r>
              <a:rPr lang="en-CA" sz="1100" dirty="0">
                <a:hlinkClick r:id="rId3"/>
              </a:rPr>
              <a:t>://</a:t>
            </a:r>
            <a:r>
              <a:rPr lang="en-CA" sz="1100" dirty="0" smtClean="0">
                <a:hlinkClick r:id="rId3"/>
              </a:rPr>
              <a:t>www.nationofchange.org/2015/06/12/ditching-fossil-fuelsnd-switching-to-100-renewables-no-problem-says-stanford-study/</a:t>
            </a:r>
            <a:r>
              <a:rPr lang="en-CA" sz="1100" dirty="0" smtClean="0"/>
              <a:t> </a:t>
            </a:r>
            <a:endParaRPr lang="en-CA" sz="1100" dirty="0"/>
          </a:p>
        </p:txBody>
      </p:sp>
      <p:sp>
        <p:nvSpPr>
          <p:cNvPr id="4" name="Rectangle 3"/>
          <p:cNvSpPr/>
          <p:nvPr/>
        </p:nvSpPr>
        <p:spPr>
          <a:xfrm>
            <a:off x="0" y="699755"/>
            <a:ext cx="12294208" cy="1538883"/>
          </a:xfrm>
          <a:prstGeom prst="rect">
            <a:avLst/>
          </a:prstGeom>
        </p:spPr>
        <p:txBody>
          <a:bodyPr wrap="square">
            <a:spAutoFit/>
          </a:bodyPr>
          <a:lstStyle/>
          <a:p>
            <a:pPr algn="ctr"/>
            <a:r>
              <a:rPr lang="en-CA" sz="2800" b="1" dirty="0">
                <a:latin typeface="Gotham-Bold"/>
                <a:ea typeface="Calibri" panose="020F0502020204030204" pitchFamily="34" charset="0"/>
              </a:rPr>
              <a:t>What is the </a:t>
            </a:r>
            <a:r>
              <a:rPr lang="en-CA" sz="2800" b="1" dirty="0" smtClean="0">
                <a:latin typeface="Gotham-Bold"/>
                <a:ea typeface="Calibri" panose="020F0502020204030204" pitchFamily="34" charset="0"/>
              </a:rPr>
              <a:t>Clean200</a:t>
            </a:r>
            <a:r>
              <a:rPr lang="en-CA" sz="2000" b="1" baseline="30000" dirty="0" smtClean="0">
                <a:latin typeface="Gotham-Bold"/>
                <a:ea typeface="Calibri" panose="020F0502020204030204" pitchFamily="34" charset="0"/>
              </a:rPr>
              <a:t>TM</a:t>
            </a:r>
            <a:r>
              <a:rPr lang="en-CA" sz="2800" b="1" dirty="0" smtClean="0">
                <a:latin typeface="Gotham-Bold"/>
                <a:ea typeface="Calibri" panose="020F0502020204030204" pitchFamily="34" charset="0"/>
              </a:rPr>
              <a:t>?</a:t>
            </a:r>
            <a:endParaRPr lang="en-CA" sz="2800" b="1" dirty="0">
              <a:latin typeface="Gotham-Bold"/>
              <a:ea typeface="Calibri" panose="020F0502020204030204" pitchFamily="34" charset="0"/>
            </a:endParaRPr>
          </a:p>
          <a:p>
            <a:pPr algn="ctr"/>
            <a:endParaRPr lang="en-CA" sz="1000" b="1" dirty="0">
              <a:latin typeface="Gotham-Bold"/>
              <a:ea typeface="Calibri" panose="020F0502020204030204" pitchFamily="34" charset="0"/>
            </a:endParaRPr>
          </a:p>
          <a:p>
            <a:pPr algn="ctr"/>
            <a:r>
              <a:rPr lang="en-CA" sz="2800" i="1" dirty="0"/>
              <a:t>The Clean200: The biggest 200 public companies ranked </a:t>
            </a:r>
            <a:endParaRPr lang="en-CA" sz="2800" i="1" dirty="0" smtClean="0"/>
          </a:p>
          <a:p>
            <a:pPr algn="ctr"/>
            <a:r>
              <a:rPr lang="en-CA" sz="2800" i="1" dirty="0" smtClean="0"/>
              <a:t>by </a:t>
            </a:r>
            <a:r>
              <a:rPr lang="en-CA" sz="2800" i="1" dirty="0"/>
              <a:t>green energy </a:t>
            </a:r>
            <a:r>
              <a:rPr lang="en-CA" sz="2800" i="1" dirty="0" smtClean="0"/>
              <a:t>revenues</a:t>
            </a:r>
            <a:endParaRPr lang="en-CA"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633" y="965095"/>
            <a:ext cx="11812945" cy="1508105"/>
          </a:xfrm>
          <a:prstGeom prst="rect">
            <a:avLst/>
          </a:prstGeom>
        </p:spPr>
        <p:txBody>
          <a:bodyPr wrap="square">
            <a:spAutoFit/>
          </a:bodyPr>
          <a:lstStyle/>
          <a:p>
            <a:r>
              <a:rPr lang="en-CA" sz="2800" b="1" dirty="0">
                <a:latin typeface="Gotham-Bold"/>
                <a:ea typeface="Calibri" panose="020F0502020204030204" pitchFamily="34" charset="0"/>
              </a:rPr>
              <a:t>How is the Clean200 compiled?</a:t>
            </a:r>
          </a:p>
          <a:p>
            <a:r>
              <a:rPr lang="en-US" sz="1600" dirty="0" smtClean="0">
                <a:latin typeface="Times New Roman" panose="02020603050405020304" pitchFamily="18" charset="0"/>
                <a:ea typeface="Calibri" panose="020F0502020204030204" pitchFamily="34" charset="0"/>
              </a:rPr>
              <a:t> </a:t>
            </a:r>
            <a:endParaRPr lang="en-CA" sz="1600" dirty="0" smtClean="0">
              <a:latin typeface="Times New Roman" panose="02020603050405020304" pitchFamily="18" charset="0"/>
              <a:ea typeface="Calibri" panose="020F0502020204030204" pitchFamily="34" charset="0"/>
            </a:endParaRPr>
          </a:p>
          <a:p>
            <a:pPr marL="342900" indent="-342900">
              <a:spcAft>
                <a:spcPts val="0"/>
              </a:spcAft>
              <a:buFont typeface="Arial" panose="020B0604020202020204" pitchFamily="34" charset="0"/>
              <a:buChar char="•"/>
            </a:pPr>
            <a:r>
              <a:rPr lang="en-CA" sz="2400" dirty="0" smtClean="0"/>
              <a:t>366 </a:t>
            </a:r>
            <a:r>
              <a:rPr lang="en-CA" sz="2400" dirty="0"/>
              <a:t>companies with more than $1b market cap and more than </a:t>
            </a:r>
            <a:r>
              <a:rPr lang="en-CA" sz="2400" dirty="0" smtClean="0"/>
              <a:t>10</a:t>
            </a:r>
            <a:r>
              <a:rPr lang="en-CA" sz="2400" dirty="0"/>
              <a:t>% clean energy </a:t>
            </a:r>
            <a:r>
              <a:rPr lang="en-CA" sz="2400" dirty="0" smtClean="0"/>
              <a:t>revenues</a:t>
            </a:r>
          </a:p>
          <a:p>
            <a:pPr marL="342900" indent="-342900">
              <a:spcAft>
                <a:spcPts val="0"/>
              </a:spcAft>
              <a:buFont typeface="Arial" panose="020B0604020202020204" pitchFamily="34" charset="0"/>
              <a:buChar char="•"/>
            </a:pPr>
            <a:r>
              <a:rPr lang="en-CA" sz="2400" dirty="0"/>
              <a:t>6</a:t>
            </a:r>
            <a:r>
              <a:rPr lang="en-CA" sz="2400" dirty="0" smtClean="0"/>
              <a:t>7 </a:t>
            </a:r>
            <a:r>
              <a:rPr lang="en-CA" sz="2400" dirty="0"/>
              <a:t>company exclusions</a:t>
            </a:r>
          </a:p>
        </p:txBody>
      </p:sp>
      <p:graphicFrame>
        <p:nvGraphicFramePr>
          <p:cNvPr id="4" name="Table 3"/>
          <p:cNvGraphicFramePr>
            <a:graphicFrameLocks noGrp="1"/>
          </p:cNvGraphicFramePr>
          <p:nvPr>
            <p:extLst>
              <p:ext uri="{D42A27DB-BD31-4B8C-83A1-F6EECF244321}">
                <p14:modId xmlns:p14="http://schemas.microsoft.com/office/powerpoint/2010/main" val="3481905025"/>
              </p:ext>
            </p:extLst>
          </p:nvPr>
        </p:nvGraphicFramePr>
        <p:xfrm>
          <a:off x="218633" y="2674189"/>
          <a:ext cx="11812945" cy="3322320"/>
        </p:xfrm>
        <a:graphic>
          <a:graphicData uri="http://schemas.openxmlformats.org/drawingml/2006/table">
            <a:tbl>
              <a:tblPr firstRow="1" bandRow="1">
                <a:tableStyleId>{5C22544A-7EE6-4342-B048-85BDC9FD1C3A}</a:tableStyleId>
              </a:tblPr>
              <a:tblGrid>
                <a:gridCol w="3276309">
                  <a:extLst>
                    <a:ext uri="{9D8B030D-6E8A-4147-A177-3AD203B41FA5}">
                      <a16:colId xmlns:a16="http://schemas.microsoft.com/office/drawing/2014/main" val="20000"/>
                    </a:ext>
                  </a:extLst>
                </a:gridCol>
                <a:gridCol w="6417606">
                  <a:extLst>
                    <a:ext uri="{9D8B030D-6E8A-4147-A177-3AD203B41FA5}">
                      <a16:colId xmlns:a16="http://schemas.microsoft.com/office/drawing/2014/main" val="20001"/>
                    </a:ext>
                  </a:extLst>
                </a:gridCol>
                <a:gridCol w="2119030">
                  <a:extLst>
                    <a:ext uri="{9D8B030D-6E8A-4147-A177-3AD203B41FA5}">
                      <a16:colId xmlns:a16="http://schemas.microsoft.com/office/drawing/2014/main" val="20002"/>
                    </a:ext>
                  </a:extLst>
                </a:gridCol>
              </a:tblGrid>
              <a:tr h="370840">
                <a:tc>
                  <a:txBody>
                    <a:bodyPr/>
                    <a:lstStyle/>
                    <a:p>
                      <a:r>
                        <a:rPr lang="en-US" sz="1600" b="1" dirty="0" smtClean="0"/>
                        <a:t>Clean200 Negative Screens</a:t>
                      </a:r>
                      <a:endParaRPr lang="en-US" sz="1600" b="1" dirty="0"/>
                    </a:p>
                  </a:txBody>
                  <a:tcPr anchor="ctr"/>
                </a:tc>
                <a:tc>
                  <a:txBody>
                    <a:bodyPr/>
                    <a:lstStyle/>
                    <a:p>
                      <a:r>
                        <a:rPr lang="en-US" sz="1600" b="1" dirty="0" smtClean="0"/>
                        <a:t>Criteria</a:t>
                      </a:r>
                      <a:endParaRPr lang="en-US" sz="1600" b="1" dirty="0"/>
                    </a:p>
                  </a:txBody>
                  <a:tcPr anchor="ctr"/>
                </a:tc>
                <a:tc>
                  <a:txBody>
                    <a:bodyPr/>
                    <a:lstStyle/>
                    <a:p>
                      <a:r>
                        <a:rPr lang="en-US" sz="1600" b="1" dirty="0" smtClean="0"/>
                        <a:t>Number of Companies Excluded</a:t>
                      </a:r>
                      <a:r>
                        <a:rPr lang="en-US" sz="1600" b="1" baseline="0" dirty="0" smtClean="0"/>
                        <a:t> 2018</a:t>
                      </a:r>
                      <a:endParaRPr lang="en-US" sz="1600" b="1" dirty="0"/>
                    </a:p>
                  </a:txBody>
                  <a:tcPr anchor="ctr"/>
                </a:tc>
                <a:extLst>
                  <a:ext uri="{0D108BD9-81ED-4DB2-BD59-A6C34878D82A}">
                    <a16:rowId xmlns:a16="http://schemas.microsoft.com/office/drawing/2014/main" val="10000"/>
                  </a:ext>
                </a:extLst>
              </a:tr>
              <a:tr h="370840">
                <a:tc>
                  <a:txBody>
                    <a:bodyPr/>
                    <a:lstStyle/>
                    <a:p>
                      <a:r>
                        <a:rPr lang="en-US" sz="1400" dirty="0" smtClean="0"/>
                        <a:t>Oil and Gas</a:t>
                      </a:r>
                      <a:endParaRPr lang="en-US" sz="1400" dirty="0"/>
                    </a:p>
                  </a:txBody>
                  <a:tcPr anchor="ctr"/>
                </a:tc>
                <a:tc>
                  <a:txBody>
                    <a:bodyPr/>
                    <a:lstStyle/>
                    <a:p>
                      <a:r>
                        <a:rPr lang="en-US" sz="1400" dirty="0" smtClean="0"/>
                        <a:t>SASB SICS Sub Sector</a:t>
                      </a:r>
                      <a:r>
                        <a:rPr lang="en-US" sz="1400" baseline="0" dirty="0" smtClean="0"/>
                        <a:t> = oil &amp; gas</a:t>
                      </a:r>
                      <a:endParaRPr lang="en-US" sz="1400" dirty="0"/>
                    </a:p>
                  </a:txBody>
                  <a:tcPr anchor="ctr"/>
                </a:tc>
                <a:tc>
                  <a:txBody>
                    <a:bodyPr/>
                    <a:lstStyle/>
                    <a:p>
                      <a:pPr algn="ctr"/>
                      <a:r>
                        <a:rPr lang="en-US" sz="1400" dirty="0" smtClean="0"/>
                        <a:t>4</a:t>
                      </a:r>
                      <a:endParaRPr lang="en-US" sz="1400" dirty="0"/>
                    </a:p>
                  </a:txBody>
                  <a:tcPr anchor="ctr"/>
                </a:tc>
                <a:extLst>
                  <a:ext uri="{0D108BD9-81ED-4DB2-BD59-A6C34878D82A}">
                    <a16:rowId xmlns:a16="http://schemas.microsoft.com/office/drawing/2014/main" val="10001"/>
                  </a:ext>
                </a:extLst>
              </a:tr>
              <a:tr h="370840">
                <a:tc>
                  <a:txBody>
                    <a:bodyPr/>
                    <a:lstStyle/>
                    <a:p>
                      <a:r>
                        <a:rPr lang="en-US" sz="1400" dirty="0" smtClean="0"/>
                        <a:t>Coal 100</a:t>
                      </a:r>
                      <a:endParaRPr lang="en-US" sz="1400" dirty="0"/>
                    </a:p>
                  </a:txBody>
                  <a:tcPr anchor="ctr"/>
                </a:tc>
                <a:tc>
                  <a:txBody>
                    <a:bodyPr/>
                    <a:lstStyle/>
                    <a:p>
                      <a:r>
                        <a:rPr lang="en-US" sz="1400" dirty="0" smtClean="0"/>
                        <a:t>Top 100 companies by coal reserves</a:t>
                      </a:r>
                      <a:endParaRPr lang="en-US" sz="1400" dirty="0"/>
                    </a:p>
                  </a:txBody>
                  <a:tcPr anchor="ctr"/>
                </a:tc>
                <a:tc>
                  <a:txBody>
                    <a:bodyPr/>
                    <a:lstStyle/>
                    <a:p>
                      <a:pPr algn="ctr"/>
                      <a:r>
                        <a:rPr lang="en-US" sz="1400" dirty="0" smtClean="0"/>
                        <a:t>3</a:t>
                      </a:r>
                      <a:endParaRPr lang="en-US" sz="1400" dirty="0"/>
                    </a:p>
                  </a:txBody>
                  <a:tcPr anchor="ctr"/>
                </a:tc>
                <a:extLst>
                  <a:ext uri="{0D108BD9-81ED-4DB2-BD59-A6C34878D82A}">
                    <a16:rowId xmlns:a16="http://schemas.microsoft.com/office/drawing/2014/main" val="10002"/>
                  </a:ext>
                </a:extLst>
              </a:tr>
              <a:tr h="370840">
                <a:tc>
                  <a:txBody>
                    <a:bodyPr/>
                    <a:lstStyle/>
                    <a:p>
                      <a:r>
                        <a:rPr lang="en-US" sz="1400" dirty="0" smtClean="0"/>
                        <a:t>Non-Green Utilities</a:t>
                      </a:r>
                      <a:endParaRPr lang="en-US" sz="1400" dirty="0"/>
                    </a:p>
                  </a:txBody>
                  <a:tcPr anchor="ctr"/>
                </a:tc>
                <a:tc>
                  <a:txBody>
                    <a:bodyPr/>
                    <a:lstStyle/>
                    <a:p>
                      <a:r>
                        <a:rPr lang="en-US" sz="1400" dirty="0" smtClean="0"/>
                        <a:t>Any utility that derives less than 50% revenue</a:t>
                      </a:r>
                      <a:r>
                        <a:rPr lang="en-US" sz="1400" baseline="0" dirty="0" smtClean="0"/>
                        <a:t> from green sources</a:t>
                      </a:r>
                      <a:endParaRPr lang="en-US" sz="1400" dirty="0"/>
                    </a:p>
                  </a:txBody>
                  <a:tcPr anchor="ctr"/>
                </a:tc>
                <a:tc>
                  <a:txBody>
                    <a:bodyPr/>
                    <a:lstStyle/>
                    <a:p>
                      <a:pPr algn="ctr"/>
                      <a:r>
                        <a:rPr lang="en-US" sz="1400" dirty="0" smtClean="0"/>
                        <a:t>47</a:t>
                      </a:r>
                      <a:endParaRPr lang="en-US" sz="1400" dirty="0"/>
                    </a:p>
                  </a:txBody>
                  <a:tcPr anchor="ctr"/>
                </a:tc>
                <a:extLst>
                  <a:ext uri="{0D108BD9-81ED-4DB2-BD59-A6C34878D82A}">
                    <a16:rowId xmlns:a16="http://schemas.microsoft.com/office/drawing/2014/main" val="10003"/>
                  </a:ext>
                </a:extLst>
              </a:tr>
              <a:tr h="370840">
                <a:tc>
                  <a:txBody>
                    <a:bodyPr/>
                    <a:lstStyle/>
                    <a:p>
                      <a:r>
                        <a:rPr lang="en-US" sz="1400" dirty="0" smtClean="0"/>
                        <a:t>Top 100 Weapons</a:t>
                      </a:r>
                      <a:endParaRPr lang="en-US" sz="1400" dirty="0"/>
                    </a:p>
                  </a:txBody>
                  <a:tcPr anchor="ctr"/>
                </a:tc>
                <a:tc>
                  <a:txBody>
                    <a:bodyPr/>
                    <a:lstStyle/>
                    <a:p>
                      <a:r>
                        <a:rPr lang="en-US" sz="1400" dirty="0" smtClean="0"/>
                        <a:t>The SIPRI Top 100 arms-producing and military</a:t>
                      </a:r>
                      <a:r>
                        <a:rPr lang="en-US" sz="1400" baseline="0" dirty="0" smtClean="0"/>
                        <a:t> services companies in the world</a:t>
                      </a:r>
                      <a:endParaRPr lang="en-US" sz="1400" dirty="0"/>
                    </a:p>
                  </a:txBody>
                  <a:tcPr anchor="ctr"/>
                </a:tc>
                <a:tc>
                  <a:txBody>
                    <a:bodyPr/>
                    <a:lstStyle/>
                    <a:p>
                      <a:pPr algn="ctr"/>
                      <a:r>
                        <a:rPr lang="en-US" sz="1400" dirty="0" smtClean="0"/>
                        <a:t>4</a:t>
                      </a:r>
                      <a:endParaRPr lang="en-US" sz="1400" dirty="0"/>
                    </a:p>
                  </a:txBody>
                  <a:tcPr anchor="ctr"/>
                </a:tc>
                <a:extLst>
                  <a:ext uri="{0D108BD9-81ED-4DB2-BD59-A6C34878D82A}">
                    <a16:rowId xmlns:a16="http://schemas.microsoft.com/office/drawing/2014/main" val="10004"/>
                  </a:ext>
                </a:extLst>
              </a:tr>
              <a:tr h="370840">
                <a:tc>
                  <a:txBody>
                    <a:bodyPr/>
                    <a:lstStyle/>
                    <a:p>
                      <a:r>
                        <a:rPr lang="en-US" sz="1400" dirty="0" smtClean="0"/>
                        <a:t>Tropical Forest Harm</a:t>
                      </a:r>
                      <a:endParaRPr lang="en-US" sz="1400" dirty="0"/>
                    </a:p>
                  </a:txBody>
                  <a:tcPr anchor="ctr"/>
                </a:tc>
                <a:tc>
                  <a:txBody>
                    <a:bodyPr/>
                    <a:lstStyle/>
                    <a:p>
                      <a:r>
                        <a:rPr lang="en-US" sz="1400" dirty="0" smtClean="0"/>
                        <a:t>Scores less than 4 on Forest 500</a:t>
                      </a:r>
                      <a:r>
                        <a:rPr lang="en-US" sz="1400" baseline="0" dirty="0" smtClean="0"/>
                        <a:t> scale or are on the As you Sow/Friends of the Earth Deforestation Free Funds Tool</a:t>
                      </a:r>
                      <a:endParaRPr lang="en-US" sz="1400" dirty="0"/>
                    </a:p>
                  </a:txBody>
                  <a:tcPr anchor="ctr"/>
                </a:tc>
                <a:tc>
                  <a:txBody>
                    <a:bodyPr/>
                    <a:lstStyle/>
                    <a:p>
                      <a:pPr algn="ctr"/>
                      <a:r>
                        <a:rPr lang="en-US" sz="1400" dirty="0" smtClean="0"/>
                        <a:t>6</a:t>
                      </a:r>
                      <a:endParaRPr lang="en-US" sz="1400" dirty="0"/>
                    </a:p>
                  </a:txBody>
                  <a:tcPr anchor="ctr"/>
                </a:tc>
                <a:extLst>
                  <a:ext uri="{0D108BD9-81ED-4DB2-BD59-A6C34878D82A}">
                    <a16:rowId xmlns:a16="http://schemas.microsoft.com/office/drawing/2014/main" val="10005"/>
                  </a:ext>
                </a:extLst>
              </a:tr>
              <a:tr h="370840">
                <a:tc>
                  <a:txBody>
                    <a:bodyPr/>
                    <a:lstStyle/>
                    <a:p>
                      <a:r>
                        <a:rPr lang="en-US" sz="1400" dirty="0" smtClean="0"/>
                        <a:t>Child/Forced Labor</a:t>
                      </a:r>
                      <a:endParaRPr lang="en-US" sz="1400" dirty="0"/>
                    </a:p>
                  </a:txBody>
                  <a:tcPr anchor="ctr"/>
                </a:tc>
                <a:tc>
                  <a:txBody>
                    <a:bodyPr/>
                    <a:lstStyle/>
                    <a:p>
                      <a:r>
                        <a:rPr lang="en-US" sz="1400" dirty="0" smtClean="0"/>
                        <a:t>Scores</a:t>
                      </a:r>
                      <a:r>
                        <a:rPr lang="en-US" sz="1400" baseline="0" dirty="0" smtClean="0"/>
                        <a:t> in bottom half of Know the Chain rating</a:t>
                      </a:r>
                      <a:endParaRPr lang="en-US" sz="1400" dirty="0"/>
                    </a:p>
                  </a:txBody>
                  <a:tcPr anchor="ctr"/>
                </a:tc>
                <a:tc>
                  <a:txBody>
                    <a:bodyPr/>
                    <a:lstStyle/>
                    <a:p>
                      <a:pPr algn="ctr"/>
                      <a:r>
                        <a:rPr lang="en-US" sz="1400" dirty="0" smtClean="0"/>
                        <a:t>3</a:t>
                      </a:r>
                      <a:endParaRPr lang="en-US" sz="1400" dirty="0"/>
                    </a:p>
                  </a:txBody>
                  <a:tcPr anchor="ctr"/>
                </a:tc>
                <a:extLst>
                  <a:ext uri="{0D108BD9-81ED-4DB2-BD59-A6C34878D82A}">
                    <a16:rowId xmlns:a16="http://schemas.microsoft.com/office/drawing/2014/main" val="10006"/>
                  </a:ext>
                </a:extLst>
              </a:tr>
              <a:tr h="370840">
                <a:tc>
                  <a:txBody>
                    <a:bodyPr/>
                    <a:lstStyle/>
                    <a:p>
                      <a:r>
                        <a:rPr lang="en-US" sz="1400" dirty="0" smtClean="0"/>
                        <a:t>Negative</a:t>
                      </a:r>
                      <a:r>
                        <a:rPr lang="en-US" sz="1400" baseline="0" dirty="0" smtClean="0"/>
                        <a:t> Climate Lobbying</a:t>
                      </a:r>
                      <a:endParaRPr lang="en-US" sz="1400" dirty="0"/>
                    </a:p>
                  </a:txBody>
                  <a:tcPr anchor="ctr"/>
                </a:tc>
                <a:tc>
                  <a:txBody>
                    <a:bodyPr/>
                    <a:lstStyle/>
                    <a:p>
                      <a:r>
                        <a:rPr lang="en-US" sz="1400" dirty="0" smtClean="0"/>
                        <a:t>Scores</a:t>
                      </a:r>
                      <a:r>
                        <a:rPr lang="en-US" sz="1400" baseline="0" dirty="0" smtClean="0"/>
                        <a:t> E or lower on Influence Map rating</a:t>
                      </a:r>
                      <a:endParaRPr lang="en-US" sz="1400" dirty="0"/>
                    </a:p>
                  </a:txBody>
                  <a:tcPr anchor="ctr"/>
                </a:tc>
                <a:tc>
                  <a:txBody>
                    <a:bodyPr/>
                    <a:lstStyle/>
                    <a:p>
                      <a:pPr algn="ctr"/>
                      <a:r>
                        <a:rPr lang="en-US" sz="1400" dirty="0" smtClean="0"/>
                        <a:t>0</a:t>
                      </a:r>
                      <a:endParaRPr lang="en-US" sz="1400" dirty="0"/>
                    </a:p>
                  </a:txBody>
                  <a:tcPr anchor="ct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22" y="740505"/>
            <a:ext cx="11812945" cy="954107"/>
          </a:xfrm>
          <a:prstGeom prst="rect">
            <a:avLst/>
          </a:prstGeom>
        </p:spPr>
        <p:txBody>
          <a:bodyPr wrap="square">
            <a:spAutoFit/>
          </a:bodyPr>
          <a:lstStyle/>
          <a:p>
            <a:pPr algn="ctr"/>
            <a:r>
              <a:rPr lang="en-CA" sz="2800" b="1" dirty="0">
                <a:latin typeface="Gotham-Bold"/>
                <a:ea typeface="Calibri" panose="020F0502020204030204" pitchFamily="34" charset="0"/>
              </a:rPr>
              <a:t>Who are the Clean200?</a:t>
            </a:r>
          </a:p>
          <a:p>
            <a:pPr algn="ctr"/>
            <a:r>
              <a:rPr lang="en-CA" sz="2800" dirty="0" smtClean="0"/>
              <a:t>The </a:t>
            </a:r>
            <a:r>
              <a:rPr lang="en-CA" sz="2800" dirty="0"/>
              <a:t>top 10 Clean200 companies </a:t>
            </a:r>
            <a:r>
              <a:rPr lang="en-CA" sz="2800" dirty="0" smtClean="0"/>
              <a:t>by revenue</a:t>
            </a:r>
          </a:p>
        </p:txBody>
      </p:sp>
      <p:graphicFrame>
        <p:nvGraphicFramePr>
          <p:cNvPr id="4" name="Table 3"/>
          <p:cNvGraphicFramePr>
            <a:graphicFrameLocks noGrp="1"/>
          </p:cNvGraphicFramePr>
          <p:nvPr>
            <p:extLst>
              <p:ext uri="{D42A27DB-BD31-4B8C-83A1-F6EECF244321}">
                <p14:modId xmlns:p14="http://schemas.microsoft.com/office/powerpoint/2010/main" val="91261083"/>
              </p:ext>
            </p:extLst>
          </p:nvPr>
        </p:nvGraphicFramePr>
        <p:xfrm>
          <a:off x="453600" y="1940716"/>
          <a:ext cx="11334314" cy="3603127"/>
        </p:xfrm>
        <a:graphic>
          <a:graphicData uri="http://schemas.openxmlformats.org/drawingml/2006/table">
            <a:tbl>
              <a:tblPr firstRow="1" firstCol="1" bandRow="1">
                <a:tableStyleId>{5C22544A-7EE6-4342-B048-85BDC9FD1C3A}</a:tableStyleId>
              </a:tblPr>
              <a:tblGrid>
                <a:gridCol w="3736974">
                  <a:extLst>
                    <a:ext uri="{9D8B030D-6E8A-4147-A177-3AD203B41FA5}">
                      <a16:colId xmlns:a16="http://schemas.microsoft.com/office/drawing/2014/main" val="20000"/>
                    </a:ext>
                  </a:extLst>
                </a:gridCol>
                <a:gridCol w="7597340">
                  <a:extLst>
                    <a:ext uri="{9D8B030D-6E8A-4147-A177-3AD203B41FA5}">
                      <a16:colId xmlns:a16="http://schemas.microsoft.com/office/drawing/2014/main" val="20001"/>
                    </a:ext>
                  </a:extLst>
                </a:gridCol>
              </a:tblGrid>
              <a:tr h="327557">
                <a:tc>
                  <a:txBody>
                    <a:bodyPr/>
                    <a:lstStyle/>
                    <a:p>
                      <a:pPr>
                        <a:spcAft>
                          <a:spcPts val="0"/>
                        </a:spcAft>
                      </a:pPr>
                      <a:r>
                        <a:rPr lang="en-CA" sz="2000" dirty="0" smtClean="0">
                          <a:solidFill>
                            <a:schemeClr val="tx1"/>
                          </a:solidFill>
                          <a:effectLst/>
                          <a:latin typeface="+mn-lt"/>
                          <a:ea typeface="+mn-ea"/>
                          <a:cs typeface="+mn-cs"/>
                        </a:rPr>
                        <a:t>Company</a:t>
                      </a:r>
                      <a:endParaRPr lang="en-CA"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a:spcAft>
                          <a:spcPts val="0"/>
                        </a:spcAft>
                      </a:pPr>
                      <a:r>
                        <a:rPr lang="en-CA" sz="2000" dirty="0" smtClean="0">
                          <a:solidFill>
                            <a:schemeClr val="tx1"/>
                          </a:solidFill>
                          <a:effectLst/>
                          <a:latin typeface="+mn-lt"/>
                          <a:ea typeface="+mn-ea"/>
                          <a:cs typeface="+mn-cs"/>
                        </a:rPr>
                        <a:t>Clean</a:t>
                      </a:r>
                      <a:r>
                        <a:rPr lang="en-CA" sz="2000" baseline="0" dirty="0" smtClean="0">
                          <a:solidFill>
                            <a:schemeClr val="tx1"/>
                          </a:solidFill>
                          <a:effectLst/>
                          <a:latin typeface="+mn-lt"/>
                          <a:ea typeface="+mn-ea"/>
                          <a:cs typeface="+mn-cs"/>
                        </a:rPr>
                        <a:t> Energy Product or Service</a:t>
                      </a:r>
                      <a:endParaRPr lang="en-CA"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327557">
                <a:tc>
                  <a:txBody>
                    <a:bodyPr/>
                    <a:lstStyle/>
                    <a:p>
                      <a:pPr algn="l" fontAlgn="b"/>
                      <a:r>
                        <a:rPr lang="en-CA" sz="1000" b="0" i="0" u="none" strike="noStrike">
                          <a:effectLst/>
                          <a:latin typeface="Arial"/>
                        </a:rPr>
                        <a:t>SIEMENS AG-REG</a:t>
                      </a:r>
                    </a:p>
                  </a:txBody>
                  <a:tcPr marL="9525" marR="9525" marT="9525" marB="0" anchor="b"/>
                </a:tc>
                <a:tc>
                  <a:txBody>
                    <a:bodyPr/>
                    <a:lstStyle/>
                    <a:p>
                      <a:pPr algn="l" fontAlgn="b"/>
                      <a:r>
                        <a:rPr lang="en-CA" sz="1000" b="0" i="0" u="none" strike="noStrike">
                          <a:effectLst/>
                          <a:latin typeface="Arial"/>
                        </a:rPr>
                        <a:t>Renewable energies, transmission, smart grids, energy storage, public transport</a:t>
                      </a:r>
                    </a:p>
                  </a:txBody>
                  <a:tcPr marL="9525" marR="9525" marT="9525" marB="0" anchor="b"/>
                </a:tc>
                <a:extLst>
                  <a:ext uri="{0D108BD9-81ED-4DB2-BD59-A6C34878D82A}">
                    <a16:rowId xmlns:a16="http://schemas.microsoft.com/office/drawing/2014/main" val="10001"/>
                  </a:ext>
                </a:extLst>
              </a:tr>
              <a:tr h="327557">
                <a:tc>
                  <a:txBody>
                    <a:bodyPr/>
                    <a:lstStyle/>
                    <a:p>
                      <a:pPr algn="l" fontAlgn="b"/>
                      <a:r>
                        <a:rPr lang="en-CA" sz="1000" b="0" i="0" u="none" strike="noStrike">
                          <a:effectLst/>
                          <a:latin typeface="Arial"/>
                        </a:rPr>
                        <a:t>TOYOTA MOTOR CORP</a:t>
                      </a:r>
                    </a:p>
                  </a:txBody>
                  <a:tcPr marL="9525" marR="9525" marT="9525" marB="0" anchor="b"/>
                </a:tc>
                <a:tc>
                  <a:txBody>
                    <a:bodyPr/>
                    <a:lstStyle/>
                    <a:p>
                      <a:pPr algn="l" fontAlgn="b"/>
                      <a:r>
                        <a:rPr lang="en-CA" sz="1000" b="0" i="0" u="none" strike="noStrike">
                          <a:effectLst/>
                          <a:latin typeface="Arial"/>
                        </a:rPr>
                        <a:t>Hybrid, electric, fuel cell vehicles</a:t>
                      </a:r>
                    </a:p>
                  </a:txBody>
                  <a:tcPr marL="9525" marR="9525" marT="9525" marB="0" anchor="b"/>
                </a:tc>
                <a:extLst>
                  <a:ext uri="{0D108BD9-81ED-4DB2-BD59-A6C34878D82A}">
                    <a16:rowId xmlns:a16="http://schemas.microsoft.com/office/drawing/2014/main" val="10002"/>
                  </a:ext>
                </a:extLst>
              </a:tr>
              <a:tr h="327557">
                <a:tc>
                  <a:txBody>
                    <a:bodyPr/>
                    <a:lstStyle/>
                    <a:p>
                      <a:pPr algn="l" fontAlgn="b"/>
                      <a:r>
                        <a:rPr lang="en-CA" sz="1000" b="0" i="0" u="none" strike="noStrike">
                          <a:effectLst/>
                          <a:latin typeface="Arial"/>
                        </a:rPr>
                        <a:t>SCHNEIDER ELECTRIC SE</a:t>
                      </a:r>
                    </a:p>
                  </a:txBody>
                  <a:tcPr marL="9525" marR="9525" marT="9525" marB="0" anchor="b"/>
                </a:tc>
                <a:tc>
                  <a:txBody>
                    <a:bodyPr/>
                    <a:lstStyle/>
                    <a:p>
                      <a:pPr algn="l" fontAlgn="b"/>
                      <a:r>
                        <a:rPr lang="en-CA" sz="1000" b="0" i="0" u="none" strike="noStrike">
                          <a:effectLst/>
                          <a:latin typeface="Arial"/>
                        </a:rPr>
                        <a:t>Energy management</a:t>
                      </a:r>
                    </a:p>
                  </a:txBody>
                  <a:tcPr marL="9525" marR="9525" marT="9525" marB="0" anchor="b"/>
                </a:tc>
                <a:extLst>
                  <a:ext uri="{0D108BD9-81ED-4DB2-BD59-A6C34878D82A}">
                    <a16:rowId xmlns:a16="http://schemas.microsoft.com/office/drawing/2014/main" val="10003"/>
                  </a:ext>
                </a:extLst>
              </a:tr>
              <a:tr h="327557">
                <a:tc>
                  <a:txBody>
                    <a:bodyPr/>
                    <a:lstStyle/>
                    <a:p>
                      <a:pPr algn="l" fontAlgn="b"/>
                      <a:r>
                        <a:rPr lang="en-CA" sz="1000" b="0" i="0" u="none" strike="noStrike">
                          <a:effectLst/>
                          <a:latin typeface="Arial"/>
                        </a:rPr>
                        <a:t>ABB LTD-REG</a:t>
                      </a:r>
                    </a:p>
                  </a:txBody>
                  <a:tcPr marL="9525" marR="9525" marT="9525" marB="0" anchor="b"/>
                </a:tc>
                <a:tc>
                  <a:txBody>
                    <a:bodyPr/>
                    <a:lstStyle/>
                    <a:p>
                      <a:pPr algn="l" fontAlgn="b"/>
                      <a:r>
                        <a:rPr lang="en-CA" sz="1000" b="0" i="0" u="none" strike="noStrike">
                          <a:effectLst/>
                          <a:latin typeface="Arial"/>
                        </a:rPr>
                        <a:t>Renewable energies, transmission, smart grids, energy storage, public transport</a:t>
                      </a:r>
                    </a:p>
                  </a:txBody>
                  <a:tcPr marL="9525" marR="9525" marT="9525" marB="0" anchor="b"/>
                </a:tc>
                <a:extLst>
                  <a:ext uri="{0D108BD9-81ED-4DB2-BD59-A6C34878D82A}">
                    <a16:rowId xmlns:a16="http://schemas.microsoft.com/office/drawing/2014/main" val="10004"/>
                  </a:ext>
                </a:extLst>
              </a:tr>
              <a:tr h="327557">
                <a:tc>
                  <a:txBody>
                    <a:bodyPr/>
                    <a:lstStyle/>
                    <a:p>
                      <a:pPr algn="l" fontAlgn="b"/>
                      <a:r>
                        <a:rPr lang="en-CA" sz="1000" b="0" i="0" u="none" strike="noStrike">
                          <a:effectLst/>
                          <a:latin typeface="Arial"/>
                        </a:rPr>
                        <a:t>PANASONIC CORP</a:t>
                      </a:r>
                    </a:p>
                  </a:txBody>
                  <a:tcPr marL="9525" marR="9525" marT="9525" marB="0" anchor="b"/>
                </a:tc>
                <a:tc>
                  <a:txBody>
                    <a:bodyPr/>
                    <a:lstStyle/>
                    <a:p>
                      <a:pPr algn="l" fontAlgn="b"/>
                      <a:r>
                        <a:rPr lang="en-CA" sz="1000" b="0" i="0" u="none" strike="noStrike">
                          <a:effectLst/>
                          <a:latin typeface="Arial"/>
                        </a:rPr>
                        <a:t>Renewable energies and batteries</a:t>
                      </a:r>
                    </a:p>
                  </a:txBody>
                  <a:tcPr marL="9525" marR="9525" marT="9525" marB="0" anchor="b"/>
                </a:tc>
                <a:extLst>
                  <a:ext uri="{0D108BD9-81ED-4DB2-BD59-A6C34878D82A}">
                    <a16:rowId xmlns:a16="http://schemas.microsoft.com/office/drawing/2014/main" val="10005"/>
                  </a:ext>
                </a:extLst>
              </a:tr>
              <a:tr h="327557">
                <a:tc>
                  <a:txBody>
                    <a:bodyPr/>
                    <a:lstStyle/>
                    <a:p>
                      <a:pPr algn="l" fontAlgn="b"/>
                      <a:r>
                        <a:rPr lang="en-CA" sz="1000" b="0" i="0" u="none" strike="noStrike">
                          <a:effectLst/>
                          <a:latin typeface="Arial"/>
                        </a:rPr>
                        <a:t>VESTAS WIND SYSTEMS A/S</a:t>
                      </a:r>
                    </a:p>
                  </a:txBody>
                  <a:tcPr marL="9525" marR="9525" marT="9525" marB="0" anchor="b"/>
                </a:tc>
                <a:tc>
                  <a:txBody>
                    <a:bodyPr/>
                    <a:lstStyle/>
                    <a:p>
                      <a:pPr algn="l" fontAlgn="b"/>
                      <a:r>
                        <a:rPr lang="en-CA" sz="1000" b="0" i="0" u="none" strike="noStrike">
                          <a:effectLst/>
                          <a:latin typeface="Arial"/>
                        </a:rPr>
                        <a:t>Wind power</a:t>
                      </a:r>
                    </a:p>
                  </a:txBody>
                  <a:tcPr marL="9525" marR="9525" marT="9525" marB="0" anchor="b"/>
                </a:tc>
                <a:extLst>
                  <a:ext uri="{0D108BD9-81ED-4DB2-BD59-A6C34878D82A}">
                    <a16:rowId xmlns:a16="http://schemas.microsoft.com/office/drawing/2014/main" val="10006"/>
                  </a:ext>
                </a:extLst>
              </a:tr>
              <a:tr h="327557">
                <a:tc>
                  <a:txBody>
                    <a:bodyPr/>
                    <a:lstStyle/>
                    <a:p>
                      <a:pPr algn="l" fontAlgn="b"/>
                      <a:r>
                        <a:rPr lang="en-CA" sz="1000" b="0" i="0" u="none" strike="noStrike">
                          <a:effectLst/>
                          <a:latin typeface="Arial"/>
                        </a:rPr>
                        <a:t>BOMBARDIER INC-B</a:t>
                      </a:r>
                    </a:p>
                  </a:txBody>
                  <a:tcPr marL="9525" marR="9525" marT="9525" marB="0" anchor="b"/>
                </a:tc>
                <a:tc>
                  <a:txBody>
                    <a:bodyPr/>
                    <a:lstStyle/>
                    <a:p>
                      <a:pPr algn="l" fontAlgn="b"/>
                      <a:r>
                        <a:rPr lang="en-CA" sz="1000" b="0" i="0" u="none" strike="noStrike">
                          <a:effectLst/>
                          <a:latin typeface="Arial"/>
                        </a:rPr>
                        <a:t>Rail transportation</a:t>
                      </a:r>
                    </a:p>
                  </a:txBody>
                  <a:tcPr marL="9525" marR="9525" marT="9525" marB="0" anchor="b"/>
                </a:tc>
                <a:extLst>
                  <a:ext uri="{0D108BD9-81ED-4DB2-BD59-A6C34878D82A}">
                    <a16:rowId xmlns:a16="http://schemas.microsoft.com/office/drawing/2014/main" val="10007"/>
                  </a:ext>
                </a:extLst>
              </a:tr>
              <a:tr h="327557">
                <a:tc>
                  <a:txBody>
                    <a:bodyPr/>
                    <a:lstStyle/>
                    <a:p>
                      <a:pPr algn="l" fontAlgn="b"/>
                      <a:r>
                        <a:rPr lang="en-CA" sz="1000" b="0" i="0" u="none" strike="noStrike">
                          <a:effectLst/>
                          <a:latin typeface="Arial"/>
                        </a:rPr>
                        <a:t>INNOGY SE</a:t>
                      </a:r>
                    </a:p>
                  </a:txBody>
                  <a:tcPr marL="9525" marR="9525" marT="9525" marB="0" anchor="b"/>
                </a:tc>
                <a:tc>
                  <a:txBody>
                    <a:bodyPr/>
                    <a:lstStyle/>
                    <a:p>
                      <a:pPr algn="l" fontAlgn="b"/>
                      <a:r>
                        <a:rPr lang="en-CA" sz="1000" b="0" i="0" u="none" strike="noStrike">
                          <a:effectLst/>
                          <a:latin typeface="Arial"/>
                        </a:rPr>
                        <a:t> Renewable energy </a:t>
                      </a:r>
                    </a:p>
                  </a:txBody>
                  <a:tcPr marL="9525" marR="9525" marT="9525" marB="0" anchor="b"/>
                </a:tc>
                <a:extLst>
                  <a:ext uri="{0D108BD9-81ED-4DB2-BD59-A6C34878D82A}">
                    <a16:rowId xmlns:a16="http://schemas.microsoft.com/office/drawing/2014/main" val="10008"/>
                  </a:ext>
                </a:extLst>
              </a:tr>
              <a:tr h="327557">
                <a:tc>
                  <a:txBody>
                    <a:bodyPr/>
                    <a:lstStyle/>
                    <a:p>
                      <a:pPr algn="l" fontAlgn="b"/>
                      <a:r>
                        <a:rPr lang="en-CA" sz="1000" b="0" i="0" u="none" strike="noStrike">
                          <a:effectLst/>
                          <a:latin typeface="Arial"/>
                        </a:rPr>
                        <a:t>SSE PLC</a:t>
                      </a:r>
                    </a:p>
                  </a:txBody>
                  <a:tcPr marL="9525" marR="9525" marT="9525" marB="0" anchor="b"/>
                </a:tc>
                <a:tc>
                  <a:txBody>
                    <a:bodyPr/>
                    <a:lstStyle/>
                    <a:p>
                      <a:pPr algn="l" fontAlgn="b"/>
                      <a:r>
                        <a:rPr lang="en-CA" sz="1000" b="0" i="0" u="none" strike="noStrike">
                          <a:effectLst/>
                          <a:latin typeface="Arial"/>
                        </a:rPr>
                        <a:t>Wind and biomass energy</a:t>
                      </a:r>
                    </a:p>
                  </a:txBody>
                  <a:tcPr marL="9525" marR="9525" marT="9525" marB="0" anchor="b"/>
                </a:tc>
                <a:extLst>
                  <a:ext uri="{0D108BD9-81ED-4DB2-BD59-A6C34878D82A}">
                    <a16:rowId xmlns:a16="http://schemas.microsoft.com/office/drawing/2014/main" val="10009"/>
                  </a:ext>
                </a:extLst>
              </a:tr>
              <a:tr h="327557">
                <a:tc>
                  <a:txBody>
                    <a:bodyPr/>
                    <a:lstStyle/>
                    <a:p>
                      <a:pPr algn="l" fontAlgn="b"/>
                      <a:r>
                        <a:rPr lang="en-CA" sz="1000" b="0" i="0" u="none" strike="noStrike">
                          <a:effectLst/>
                          <a:latin typeface="Arial"/>
                        </a:rPr>
                        <a:t>EMERSON ELECTRIC CO</a:t>
                      </a:r>
                    </a:p>
                  </a:txBody>
                  <a:tcPr marL="9525" marR="9525" marT="9525" marB="0" anchor="b"/>
                </a:tc>
                <a:tc>
                  <a:txBody>
                    <a:bodyPr/>
                    <a:lstStyle/>
                    <a:p>
                      <a:pPr algn="l" fontAlgn="b"/>
                      <a:r>
                        <a:rPr lang="en-CA" sz="1000" b="0" i="0" u="none" strike="noStrike" dirty="0">
                          <a:effectLst/>
                          <a:latin typeface="Arial"/>
                        </a:rPr>
                        <a:t>Energy management</a:t>
                      </a:r>
                    </a:p>
                  </a:txBody>
                  <a:tcPr marL="9525" marR="9525" marT="952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92787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22" y="740505"/>
            <a:ext cx="11812945" cy="892552"/>
          </a:xfrm>
          <a:prstGeom prst="rect">
            <a:avLst/>
          </a:prstGeom>
        </p:spPr>
        <p:txBody>
          <a:bodyPr wrap="square">
            <a:spAutoFit/>
          </a:bodyPr>
          <a:lstStyle/>
          <a:p>
            <a:pPr algn="ctr"/>
            <a:r>
              <a:rPr lang="en-CA" sz="2800" b="1" dirty="0">
                <a:latin typeface="Gotham-Bold"/>
                <a:ea typeface="Calibri" panose="020F0502020204030204" pitchFamily="34" charset="0"/>
              </a:rPr>
              <a:t>Who are the Clean200?</a:t>
            </a:r>
          </a:p>
          <a:p>
            <a:pPr algn="ctr"/>
            <a:r>
              <a:rPr lang="en-CA" sz="2400" dirty="0" smtClean="0"/>
              <a:t>The </a:t>
            </a:r>
            <a:r>
              <a:rPr lang="en-CA" sz="2400" dirty="0"/>
              <a:t>top 10 Clean200 companies with a </a:t>
            </a:r>
            <a:r>
              <a:rPr lang="en-CA" sz="2400" dirty="0" smtClean="0"/>
              <a:t>majority of </a:t>
            </a:r>
            <a:r>
              <a:rPr lang="en-CA" sz="2400" dirty="0"/>
              <a:t>their revenue </a:t>
            </a:r>
            <a:r>
              <a:rPr lang="en-CA" sz="2400" dirty="0" smtClean="0"/>
              <a:t>from </a:t>
            </a:r>
            <a:r>
              <a:rPr lang="en-CA" sz="2400" dirty="0"/>
              <a:t>clean energy</a:t>
            </a:r>
            <a:endParaRPr lang="en-CA"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3270565185"/>
              </p:ext>
            </p:extLst>
          </p:nvPr>
        </p:nvGraphicFramePr>
        <p:xfrm>
          <a:off x="547199" y="1999412"/>
          <a:ext cx="10915201" cy="3603127"/>
        </p:xfrm>
        <a:graphic>
          <a:graphicData uri="http://schemas.openxmlformats.org/drawingml/2006/table">
            <a:tbl>
              <a:tblPr firstRow="1" firstCol="1" bandRow="1">
                <a:tableStyleId>{5C22544A-7EE6-4342-B048-85BDC9FD1C3A}</a:tableStyleId>
              </a:tblPr>
              <a:tblGrid>
                <a:gridCol w="4276540">
                  <a:extLst>
                    <a:ext uri="{9D8B030D-6E8A-4147-A177-3AD203B41FA5}">
                      <a16:colId xmlns:a16="http://schemas.microsoft.com/office/drawing/2014/main" val="20000"/>
                    </a:ext>
                  </a:extLst>
                </a:gridCol>
                <a:gridCol w="6638661">
                  <a:extLst>
                    <a:ext uri="{9D8B030D-6E8A-4147-A177-3AD203B41FA5}">
                      <a16:colId xmlns:a16="http://schemas.microsoft.com/office/drawing/2014/main" val="20001"/>
                    </a:ext>
                  </a:extLst>
                </a:gridCol>
              </a:tblGrid>
              <a:tr h="327557">
                <a:tc>
                  <a:txBody>
                    <a:bodyPr/>
                    <a:lstStyle/>
                    <a:p>
                      <a:pPr marL="0" algn="l" defTabSz="457200" rtl="0" eaLnBrk="1" latinLnBrk="0" hangingPunct="1">
                        <a:spcAft>
                          <a:spcPts val="0"/>
                        </a:spcAft>
                      </a:pPr>
                      <a:r>
                        <a:rPr lang="en-CA" sz="2000" b="1" kern="1200" dirty="0" smtClean="0">
                          <a:solidFill>
                            <a:schemeClr val="tx1"/>
                          </a:solidFill>
                          <a:effectLst/>
                          <a:latin typeface="+mn-lt"/>
                          <a:ea typeface="+mn-ea"/>
                          <a:cs typeface="+mn-cs"/>
                        </a:rPr>
                        <a:t>Company</a:t>
                      </a:r>
                      <a:endParaRPr lang="en-CA" sz="2000" b="1" kern="1200" dirty="0">
                        <a:solidFill>
                          <a:schemeClr val="tx1"/>
                        </a:solidFill>
                        <a:effectLst/>
                        <a:latin typeface="+mn-lt"/>
                        <a:ea typeface="+mn-ea"/>
                        <a:cs typeface="+mn-cs"/>
                      </a:endParaRPr>
                    </a:p>
                  </a:txBody>
                  <a:tcPr marL="68580" marR="68580" marT="0" marB="0" anchor="b"/>
                </a:tc>
                <a:tc>
                  <a:txBody>
                    <a:bodyPr/>
                    <a:lstStyle/>
                    <a:p>
                      <a:pPr marL="0" algn="l" defTabSz="457200" rtl="0" eaLnBrk="1" latinLnBrk="0" hangingPunct="1">
                        <a:spcAft>
                          <a:spcPts val="0"/>
                        </a:spcAft>
                      </a:pPr>
                      <a:r>
                        <a:rPr lang="en-CA" sz="2000" b="1" kern="1200" dirty="0" smtClean="0">
                          <a:solidFill>
                            <a:schemeClr val="tx1"/>
                          </a:solidFill>
                          <a:effectLst/>
                          <a:latin typeface="+mn-lt"/>
                          <a:ea typeface="+mn-ea"/>
                          <a:cs typeface="+mn-cs"/>
                        </a:rPr>
                        <a:t>Clean Energy Product or Service</a:t>
                      </a:r>
                      <a:endParaRPr lang="en-CA" sz="2000" b="1" kern="1200" dirty="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10000"/>
                  </a:ext>
                </a:extLst>
              </a:tr>
              <a:tr h="327557">
                <a:tc>
                  <a:txBody>
                    <a:bodyPr/>
                    <a:lstStyle/>
                    <a:p>
                      <a:pPr algn="l" fontAlgn="b"/>
                      <a:r>
                        <a:rPr lang="en-CA" sz="1000" b="0" i="0" u="none" strike="noStrike">
                          <a:effectLst/>
                          <a:latin typeface="Arial"/>
                        </a:rPr>
                        <a:t>SCHNEIDER ELECTRIC SE</a:t>
                      </a:r>
                    </a:p>
                  </a:txBody>
                  <a:tcPr marL="9525" marR="9525" marT="9525" marB="0" anchor="b"/>
                </a:tc>
                <a:tc>
                  <a:txBody>
                    <a:bodyPr/>
                    <a:lstStyle/>
                    <a:p>
                      <a:pPr algn="l" fontAlgn="b"/>
                      <a:r>
                        <a:rPr lang="en-CA" sz="1000" b="0" i="0" u="none" strike="noStrike">
                          <a:effectLst/>
                          <a:latin typeface="Arial"/>
                        </a:rPr>
                        <a:t>Energy management</a:t>
                      </a:r>
                    </a:p>
                  </a:txBody>
                  <a:tcPr marL="9525" marR="9525" marT="9525" marB="0" anchor="b"/>
                </a:tc>
                <a:extLst>
                  <a:ext uri="{0D108BD9-81ED-4DB2-BD59-A6C34878D82A}">
                    <a16:rowId xmlns:a16="http://schemas.microsoft.com/office/drawing/2014/main" val="10001"/>
                  </a:ext>
                </a:extLst>
              </a:tr>
              <a:tr h="327557">
                <a:tc>
                  <a:txBody>
                    <a:bodyPr/>
                    <a:lstStyle/>
                    <a:p>
                      <a:pPr algn="l" fontAlgn="b"/>
                      <a:r>
                        <a:rPr lang="en-CA" sz="1000" b="0" i="0" u="none" strike="noStrike">
                          <a:effectLst/>
                          <a:latin typeface="Arial"/>
                        </a:rPr>
                        <a:t>ABB LTD-REG</a:t>
                      </a:r>
                    </a:p>
                  </a:txBody>
                  <a:tcPr marL="9525" marR="9525" marT="9525" marB="0" anchor="b"/>
                </a:tc>
                <a:tc>
                  <a:txBody>
                    <a:bodyPr/>
                    <a:lstStyle/>
                    <a:p>
                      <a:pPr algn="l" fontAlgn="b"/>
                      <a:r>
                        <a:rPr lang="en-CA" sz="1000" b="0" i="0" u="none" strike="noStrike" dirty="0">
                          <a:effectLst/>
                          <a:latin typeface="Arial"/>
                        </a:rPr>
                        <a:t>Renewable energies, transmission, smart grids, energy storage, public </a:t>
                      </a:r>
                      <a:r>
                        <a:rPr lang="en-CA" sz="1000" b="0" i="0" u="none" strike="noStrike" dirty="0" smtClean="0">
                          <a:effectLst/>
                          <a:latin typeface="Arial"/>
                        </a:rPr>
                        <a:t> transport</a:t>
                      </a:r>
                      <a:endParaRPr lang="en-CA" sz="1000" b="0" i="0" u="none" strike="noStrike" dirty="0">
                        <a:effectLst/>
                        <a:latin typeface="Arial"/>
                      </a:endParaRPr>
                    </a:p>
                  </a:txBody>
                  <a:tcPr marL="9525" marR="9525" marT="9525" marB="0" anchor="b"/>
                </a:tc>
                <a:extLst>
                  <a:ext uri="{0D108BD9-81ED-4DB2-BD59-A6C34878D82A}">
                    <a16:rowId xmlns:a16="http://schemas.microsoft.com/office/drawing/2014/main" val="10002"/>
                  </a:ext>
                </a:extLst>
              </a:tr>
              <a:tr h="327557">
                <a:tc>
                  <a:txBody>
                    <a:bodyPr/>
                    <a:lstStyle/>
                    <a:p>
                      <a:pPr algn="l" fontAlgn="b"/>
                      <a:r>
                        <a:rPr lang="en-CA" sz="1000" b="0" i="0" u="none" strike="noStrike">
                          <a:effectLst/>
                          <a:latin typeface="Arial"/>
                        </a:rPr>
                        <a:t>VESTAS WIND SYSTEMS A/S</a:t>
                      </a:r>
                    </a:p>
                  </a:txBody>
                  <a:tcPr marL="9525" marR="9525" marT="9525" marB="0" anchor="b"/>
                </a:tc>
                <a:tc>
                  <a:txBody>
                    <a:bodyPr/>
                    <a:lstStyle/>
                    <a:p>
                      <a:pPr algn="l" fontAlgn="b"/>
                      <a:r>
                        <a:rPr lang="en-CA" sz="1000" b="0" i="0" u="none" strike="noStrike">
                          <a:effectLst/>
                          <a:latin typeface="Arial"/>
                        </a:rPr>
                        <a:t>Wind power</a:t>
                      </a:r>
                    </a:p>
                  </a:txBody>
                  <a:tcPr marL="9525" marR="9525" marT="9525" marB="0" anchor="b"/>
                </a:tc>
                <a:extLst>
                  <a:ext uri="{0D108BD9-81ED-4DB2-BD59-A6C34878D82A}">
                    <a16:rowId xmlns:a16="http://schemas.microsoft.com/office/drawing/2014/main" val="10003"/>
                  </a:ext>
                </a:extLst>
              </a:tr>
              <a:tr h="327557">
                <a:tc>
                  <a:txBody>
                    <a:bodyPr/>
                    <a:lstStyle/>
                    <a:p>
                      <a:pPr algn="l" fontAlgn="b"/>
                      <a:r>
                        <a:rPr lang="en-CA" sz="1000" b="0" i="0" u="none" strike="noStrike">
                          <a:effectLst/>
                          <a:latin typeface="Arial"/>
                        </a:rPr>
                        <a:t>PHILIPS LIGHTING NV</a:t>
                      </a:r>
                    </a:p>
                  </a:txBody>
                  <a:tcPr marL="9525" marR="9525" marT="9525" marB="0" anchor="b"/>
                </a:tc>
                <a:tc>
                  <a:txBody>
                    <a:bodyPr/>
                    <a:lstStyle/>
                    <a:p>
                      <a:pPr algn="l" fontAlgn="b"/>
                      <a:r>
                        <a:rPr lang="en-CA" sz="1000" b="0" i="0" u="none" strike="noStrike">
                          <a:effectLst/>
                          <a:latin typeface="Arial"/>
                        </a:rPr>
                        <a:t>LED lights</a:t>
                      </a:r>
                    </a:p>
                  </a:txBody>
                  <a:tcPr marL="9525" marR="9525" marT="9525" marB="0" anchor="b"/>
                </a:tc>
                <a:extLst>
                  <a:ext uri="{0D108BD9-81ED-4DB2-BD59-A6C34878D82A}">
                    <a16:rowId xmlns:a16="http://schemas.microsoft.com/office/drawing/2014/main" val="10004"/>
                  </a:ext>
                </a:extLst>
              </a:tr>
              <a:tr h="327557">
                <a:tc>
                  <a:txBody>
                    <a:bodyPr/>
                    <a:lstStyle/>
                    <a:p>
                      <a:pPr algn="l" fontAlgn="b"/>
                      <a:r>
                        <a:rPr lang="en-CA" sz="1000" b="0" i="0" u="none" strike="noStrike">
                          <a:effectLst/>
                          <a:latin typeface="Arial"/>
                        </a:rPr>
                        <a:t>TESLA INC</a:t>
                      </a:r>
                    </a:p>
                  </a:txBody>
                  <a:tcPr marL="9525" marR="9525" marT="9525" marB="0" anchor="b"/>
                </a:tc>
                <a:tc>
                  <a:txBody>
                    <a:bodyPr/>
                    <a:lstStyle/>
                    <a:p>
                      <a:pPr algn="l" fontAlgn="b"/>
                      <a:r>
                        <a:rPr lang="en-CA" sz="1000" b="0" i="0" u="none" strike="noStrike">
                          <a:effectLst/>
                          <a:latin typeface="Arial"/>
                        </a:rPr>
                        <a:t>Electric vehicles</a:t>
                      </a:r>
                    </a:p>
                  </a:txBody>
                  <a:tcPr marL="9525" marR="9525" marT="9525" marB="0" anchor="b"/>
                </a:tc>
                <a:extLst>
                  <a:ext uri="{0D108BD9-81ED-4DB2-BD59-A6C34878D82A}">
                    <a16:rowId xmlns:a16="http://schemas.microsoft.com/office/drawing/2014/main" val="10005"/>
                  </a:ext>
                </a:extLst>
              </a:tr>
              <a:tr h="327557">
                <a:tc>
                  <a:txBody>
                    <a:bodyPr/>
                    <a:lstStyle/>
                    <a:p>
                      <a:pPr algn="l" fontAlgn="b"/>
                      <a:r>
                        <a:rPr lang="en-CA" sz="1000" b="0" i="0" u="none" strike="noStrike">
                          <a:effectLst/>
                          <a:latin typeface="Arial"/>
                        </a:rPr>
                        <a:t>OSRAM LICHT AG</a:t>
                      </a:r>
                    </a:p>
                  </a:txBody>
                  <a:tcPr marL="9525" marR="9525" marT="9525" marB="0" anchor="b"/>
                </a:tc>
                <a:tc>
                  <a:txBody>
                    <a:bodyPr/>
                    <a:lstStyle/>
                    <a:p>
                      <a:pPr algn="l" fontAlgn="b"/>
                      <a:r>
                        <a:rPr lang="en-CA" sz="1000" b="0" i="0" u="none" strike="noStrike">
                          <a:effectLst/>
                          <a:latin typeface="Arial"/>
                        </a:rPr>
                        <a:t>LED lights</a:t>
                      </a:r>
                    </a:p>
                  </a:txBody>
                  <a:tcPr marL="9525" marR="9525" marT="9525" marB="0" anchor="b"/>
                </a:tc>
                <a:extLst>
                  <a:ext uri="{0D108BD9-81ED-4DB2-BD59-A6C34878D82A}">
                    <a16:rowId xmlns:a16="http://schemas.microsoft.com/office/drawing/2014/main" val="10006"/>
                  </a:ext>
                </a:extLst>
              </a:tr>
              <a:tr h="327557">
                <a:tc>
                  <a:txBody>
                    <a:bodyPr/>
                    <a:lstStyle/>
                    <a:p>
                      <a:pPr algn="l" fontAlgn="b"/>
                      <a:r>
                        <a:rPr lang="en-CA" sz="1000" b="0" i="0" u="none" strike="noStrike">
                          <a:effectLst/>
                          <a:latin typeface="Arial"/>
                        </a:rPr>
                        <a:t>SIEMENS GAMESA RENEWABLE ENE</a:t>
                      </a:r>
                    </a:p>
                  </a:txBody>
                  <a:tcPr marL="9525" marR="9525" marT="9525" marB="0" anchor="b"/>
                </a:tc>
                <a:tc>
                  <a:txBody>
                    <a:bodyPr/>
                    <a:lstStyle/>
                    <a:p>
                      <a:pPr algn="l" fontAlgn="b"/>
                      <a:r>
                        <a:rPr lang="en-CA" sz="1000" b="0" i="0" u="none" strike="noStrike">
                          <a:effectLst/>
                          <a:latin typeface="Arial"/>
                        </a:rPr>
                        <a:t>Wind turbines</a:t>
                      </a:r>
                    </a:p>
                  </a:txBody>
                  <a:tcPr marL="9525" marR="9525" marT="9525" marB="0" anchor="b"/>
                </a:tc>
                <a:extLst>
                  <a:ext uri="{0D108BD9-81ED-4DB2-BD59-A6C34878D82A}">
                    <a16:rowId xmlns:a16="http://schemas.microsoft.com/office/drawing/2014/main" val="10007"/>
                  </a:ext>
                </a:extLst>
              </a:tr>
              <a:tr h="327557">
                <a:tc>
                  <a:txBody>
                    <a:bodyPr/>
                    <a:lstStyle/>
                    <a:p>
                      <a:pPr algn="l" fontAlgn="b"/>
                      <a:r>
                        <a:rPr lang="en-CA" sz="1000" b="0" i="0" u="none" strike="noStrike">
                          <a:effectLst/>
                          <a:latin typeface="Arial"/>
                        </a:rPr>
                        <a:t>XINJIANG GOLDWIND SCI&amp;TECH-A</a:t>
                      </a:r>
                    </a:p>
                  </a:txBody>
                  <a:tcPr marL="9525" marR="9525" marT="9525" marB="0" anchor="b"/>
                </a:tc>
                <a:tc>
                  <a:txBody>
                    <a:bodyPr/>
                    <a:lstStyle/>
                    <a:p>
                      <a:pPr algn="l" fontAlgn="b"/>
                      <a:r>
                        <a:rPr lang="en-CA" sz="1000" b="0" i="0" u="none" strike="noStrike">
                          <a:effectLst/>
                          <a:latin typeface="Arial"/>
                        </a:rPr>
                        <a:t>Wind plants</a:t>
                      </a:r>
                    </a:p>
                  </a:txBody>
                  <a:tcPr marL="9525" marR="9525" marT="9525" marB="0" anchor="b"/>
                </a:tc>
                <a:extLst>
                  <a:ext uri="{0D108BD9-81ED-4DB2-BD59-A6C34878D82A}">
                    <a16:rowId xmlns:a16="http://schemas.microsoft.com/office/drawing/2014/main" val="10008"/>
                  </a:ext>
                </a:extLst>
              </a:tr>
              <a:tr h="327557">
                <a:tc>
                  <a:txBody>
                    <a:bodyPr/>
                    <a:lstStyle/>
                    <a:p>
                      <a:pPr algn="l" fontAlgn="b"/>
                      <a:r>
                        <a:rPr lang="en-CA" sz="1000" b="0" i="0" u="none" strike="noStrike">
                          <a:effectLst/>
                          <a:latin typeface="Arial"/>
                        </a:rPr>
                        <a:t>NORDEX SE</a:t>
                      </a:r>
                    </a:p>
                  </a:txBody>
                  <a:tcPr marL="9525" marR="9525" marT="9525" marB="0" anchor="b"/>
                </a:tc>
                <a:tc>
                  <a:txBody>
                    <a:bodyPr/>
                    <a:lstStyle/>
                    <a:p>
                      <a:pPr algn="l" fontAlgn="b"/>
                      <a:r>
                        <a:rPr lang="en-CA" sz="1000" b="0" i="0" u="none" strike="noStrike">
                          <a:effectLst/>
                          <a:latin typeface="Arial"/>
                        </a:rPr>
                        <a:t>Wind turbines</a:t>
                      </a:r>
                    </a:p>
                  </a:txBody>
                  <a:tcPr marL="9525" marR="9525" marT="9525" marB="0" anchor="b"/>
                </a:tc>
                <a:extLst>
                  <a:ext uri="{0D108BD9-81ED-4DB2-BD59-A6C34878D82A}">
                    <a16:rowId xmlns:a16="http://schemas.microsoft.com/office/drawing/2014/main" val="10009"/>
                  </a:ext>
                </a:extLst>
              </a:tr>
              <a:tr h="327557">
                <a:tc>
                  <a:txBody>
                    <a:bodyPr/>
                    <a:lstStyle/>
                    <a:p>
                      <a:pPr algn="l" fontAlgn="b"/>
                      <a:r>
                        <a:rPr lang="en-CA" sz="1000" b="0" i="0" u="none" strike="noStrike">
                          <a:effectLst/>
                          <a:latin typeface="Arial"/>
                        </a:rPr>
                        <a:t>ACUITY BRANDS INC</a:t>
                      </a:r>
                    </a:p>
                  </a:txBody>
                  <a:tcPr marL="9525" marR="9525" marT="9525" marB="0" anchor="b"/>
                </a:tc>
                <a:tc>
                  <a:txBody>
                    <a:bodyPr/>
                    <a:lstStyle/>
                    <a:p>
                      <a:pPr algn="l" fontAlgn="b"/>
                      <a:r>
                        <a:rPr lang="en-CA" sz="1000" b="0" i="0" u="none" strike="noStrike" dirty="0">
                          <a:effectLst/>
                          <a:latin typeface="Arial"/>
                        </a:rPr>
                        <a:t>LED lights</a:t>
                      </a:r>
                    </a:p>
                  </a:txBody>
                  <a:tcPr marL="9525" marR="9525" marT="952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304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YS_Powerpoint">
  <a:themeElements>
    <a:clrScheme name="Custom 3">
      <a:dk1>
        <a:srgbClr val="000000"/>
      </a:dk1>
      <a:lt1>
        <a:srgbClr val="FFFFFF"/>
      </a:lt1>
      <a:dk2>
        <a:srgbClr val="000000"/>
      </a:dk2>
      <a:lt2>
        <a:srgbClr val="FFFFFF"/>
      </a:lt2>
      <a:accent1>
        <a:srgbClr val="70A086"/>
      </a:accent1>
      <a:accent2>
        <a:srgbClr val="00813D"/>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7659</TotalTime>
  <Words>1473</Words>
  <Application>Microsoft Office PowerPoint</Application>
  <PresentationFormat>Widescreen</PresentationFormat>
  <Paragraphs>514</Paragraphs>
  <Slides>20</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20</vt:i4>
      </vt:variant>
    </vt:vector>
  </HeadingPairs>
  <TitlesOfParts>
    <vt:vector size="32" baseType="lpstr">
      <vt:lpstr>ＭＳ Ｐゴシック</vt:lpstr>
      <vt:lpstr>Arial</vt:lpstr>
      <vt:lpstr>Calibri</vt:lpstr>
      <vt:lpstr>Calibri Light</vt:lpstr>
      <vt:lpstr>Cambria</vt:lpstr>
      <vt:lpstr>Georgia</vt:lpstr>
      <vt:lpstr>Gotham-Bold</vt:lpstr>
      <vt:lpstr>ＭＳ 明朝</vt:lpstr>
      <vt:lpstr>Times</vt:lpstr>
      <vt:lpstr>Times New Roman</vt:lpstr>
      <vt:lpstr>Office Theme</vt:lpstr>
      <vt:lpstr>AYS_Powerpoint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Costa</dc:creator>
  <cp:lastModifiedBy>Zoey Olbum</cp:lastModifiedBy>
  <cp:revision>135</cp:revision>
  <dcterms:created xsi:type="dcterms:W3CDTF">2016-08-03T19:36:01Z</dcterms:created>
  <dcterms:modified xsi:type="dcterms:W3CDTF">2018-02-15T18:25:08Z</dcterms:modified>
</cp:coreProperties>
</file>